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301" r:id="rId5"/>
    <p:sldId id="259" r:id="rId6"/>
    <p:sldId id="303" r:id="rId7"/>
    <p:sldId id="260" r:id="rId8"/>
    <p:sldId id="304" r:id="rId9"/>
    <p:sldId id="305" r:id="rId10"/>
    <p:sldId id="306" r:id="rId11"/>
    <p:sldId id="307" r:id="rId12"/>
    <p:sldId id="308" r:id="rId13"/>
    <p:sldId id="264" r:id="rId14"/>
    <p:sldId id="265" r:id="rId15"/>
    <p:sldId id="267" r:id="rId16"/>
    <p:sldId id="268" r:id="rId17"/>
    <p:sldId id="269" r:id="rId18"/>
    <p:sldId id="270" r:id="rId19"/>
    <p:sldId id="266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90" r:id="rId30"/>
    <p:sldId id="291" r:id="rId31"/>
    <p:sldId id="282" r:id="rId32"/>
    <p:sldId id="280" r:id="rId33"/>
    <p:sldId id="281" r:id="rId34"/>
    <p:sldId id="286" r:id="rId35"/>
    <p:sldId id="287" r:id="rId36"/>
    <p:sldId id="288" r:id="rId37"/>
    <p:sldId id="289" r:id="rId38"/>
    <p:sldId id="283" r:id="rId39"/>
    <p:sldId id="284" r:id="rId40"/>
    <p:sldId id="293" r:id="rId41"/>
    <p:sldId id="292" r:id="rId42"/>
    <p:sldId id="300" r:id="rId43"/>
    <p:sldId id="294" r:id="rId44"/>
    <p:sldId id="295" r:id="rId45"/>
    <p:sldId id="296" r:id="rId46"/>
    <p:sldId id="297" r:id="rId47"/>
    <p:sldId id="298" r:id="rId48"/>
    <p:sldId id="299" r:id="rId49"/>
    <p:sldId id="30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25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31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28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9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73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20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3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3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8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1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4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0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2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442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aming.stackexchange.com/questions/9866/how-do-i-recover-from-a-cannon-rush-as-protos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nald_Fisher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riorprobability.com/2013/12/22/bayes-again/" TargetMode="Externa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nald_Fisher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riorprobability.com/2013/12/22/bayes-again/" TargetMode="Externa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.wikipedia.org/wiki/Karl_Pearso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0397F-D518-404F-9DE0-48B6FDDBF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76" y="2032000"/>
            <a:ext cx="4513792" cy="28193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rgbClr val="FFFFFF"/>
                </a:solidFill>
              </a:rPr>
              <a:t>A hitchhiker's Guide to Bayesian 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024C-E645-46FE-83C1-660A5D36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76" y="4851399"/>
            <a:ext cx="4513792" cy="914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Getting rid of p by using R</a:t>
            </a:r>
          </a:p>
        </p:txBody>
      </p:sp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object, ball&#10;&#10;Description automatically generated">
            <a:extLst>
              <a:ext uri="{FF2B5EF4-FFF2-40B4-BE49-F238E27FC236}">
                <a16:creationId xmlns:a16="http://schemas.microsoft.com/office/drawing/2014/main" id="{9E3D6C2B-B6E1-4558-8136-6593B809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86070" y="2433919"/>
            <a:ext cx="4281546" cy="321116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8871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9888-FD32-4E24-92CF-3894F6B5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80" y="162127"/>
            <a:ext cx="10131425" cy="1456267"/>
          </a:xfrm>
        </p:spPr>
        <p:txBody>
          <a:bodyPr/>
          <a:lstStyle/>
          <a:p>
            <a:r>
              <a:rPr lang="en-US" dirty="0"/>
              <a:t>Back to the Debate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2D3E1-37E3-455C-993A-42D3B2352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29" y="2297424"/>
            <a:ext cx="3598330" cy="492125"/>
          </a:xfrm>
        </p:spPr>
        <p:txBody>
          <a:bodyPr/>
          <a:lstStyle/>
          <a:p>
            <a:pPr algn="ctr"/>
            <a:r>
              <a:rPr lang="en-US" dirty="0"/>
              <a:t>Ronald Fisher</a:t>
            </a:r>
          </a:p>
        </p:txBody>
      </p:sp>
      <p:pic>
        <p:nvPicPr>
          <p:cNvPr id="9" name="Content Placeholder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3CC8F2A-ADDC-491C-89B8-E429FE081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3670" y="2870199"/>
            <a:ext cx="2086428" cy="2921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512197-9B84-44E6-A052-8448539E4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5252" y="2302404"/>
            <a:ext cx="3849338" cy="492125"/>
          </a:xfrm>
        </p:spPr>
        <p:txBody>
          <a:bodyPr/>
          <a:lstStyle/>
          <a:p>
            <a:pPr algn="ctr"/>
            <a:r>
              <a:rPr lang="en-US" dirty="0"/>
              <a:t>Thomas Bayes</a:t>
            </a:r>
          </a:p>
        </p:txBody>
      </p:sp>
      <p:pic>
        <p:nvPicPr>
          <p:cNvPr id="14" name="Content Placeholder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AE8210F-2D5F-46AD-BBB4-7DFCF23073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27885" y="2870199"/>
            <a:ext cx="2723877" cy="2921000"/>
          </a:xfr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047505-7767-4986-B429-BA2FB9A97C08}"/>
              </a:ext>
            </a:extLst>
          </p:cNvPr>
          <p:cNvSpPr/>
          <p:nvPr/>
        </p:nvSpPr>
        <p:spPr>
          <a:xfrm>
            <a:off x="3836896" y="953510"/>
            <a:ext cx="4204447" cy="1608668"/>
          </a:xfrm>
          <a:prstGeom prst="wedgeEllipseCallout">
            <a:avLst>
              <a:gd name="adj1" fmla="val 53823"/>
              <a:gd name="adj2" fmla="val 132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approach is much more consistent with the practice and philosophy of science; resolves all the problems with NHST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5E4AE97-8791-4354-AB41-7904266D6508}"/>
              </a:ext>
            </a:extLst>
          </p:cNvPr>
          <p:cNvSpPr/>
          <p:nvPr/>
        </p:nvSpPr>
        <p:spPr>
          <a:xfrm>
            <a:off x="3455895" y="2861982"/>
            <a:ext cx="2483224" cy="1134035"/>
          </a:xfrm>
          <a:prstGeom prst="wedgeEllipseCallout">
            <a:avLst>
              <a:gd name="adj1" fmla="val -100977"/>
              <a:gd name="adj2" fmla="val 58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but I can calculate an answer and you can’t</a:t>
            </a:r>
          </a:p>
        </p:txBody>
      </p:sp>
    </p:spTree>
    <p:extLst>
      <p:ext uri="{BB962C8B-B14F-4D97-AF65-F5344CB8AC3E}">
        <p14:creationId xmlns:p14="http://schemas.microsoft.com/office/powerpoint/2010/main" val="31062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C27725-2E05-4C18-8B7F-77DA9DB4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the world waits, and waits, and waits…..and waits…………………….and waits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Until,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283F5-C6AA-4235-A778-0C4F0054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2" y="2982336"/>
            <a:ext cx="4072352" cy="3055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28C51-DA12-4D81-9C0D-295F216B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196" y="2482021"/>
            <a:ext cx="6084404" cy="4056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29BB1-97C5-47AB-823A-5746C7DB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374" y="2335696"/>
            <a:ext cx="7567919" cy="42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4D25C-2C5D-433B-B528-8D83FAEE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4562167"/>
            <a:ext cx="10905069" cy="1150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Markov Chain Monte Carlo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61F7E-371B-485B-9275-36B280F7A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74" y="643464"/>
            <a:ext cx="8790420" cy="36040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07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60941D-D5B9-4510-AFE2-C3F28732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Bayesian Approaches in 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3D8E2-6DD9-4BD5-910A-013E71962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empirical Example</a:t>
            </a:r>
          </a:p>
        </p:txBody>
      </p:sp>
    </p:spTree>
    <p:extLst>
      <p:ext uri="{BB962C8B-B14F-4D97-AF65-F5344CB8AC3E}">
        <p14:creationId xmlns:p14="http://schemas.microsoft.com/office/powerpoint/2010/main" val="180811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97285F-76F2-4D6C-9A43-B0D6D4B3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Data: CAHC Evaluation – wave 1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0AA650-5633-4633-A5F1-E2AA6D955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dirty="0"/>
              <a:t>Y = Number of Days of School Missed (1 = no days, 2 = 1-2 days, 3 = 3-5 days, 4 = 5+ days)</a:t>
            </a:r>
          </a:p>
          <a:p>
            <a:r>
              <a:rPr lang="en-US" dirty="0"/>
              <a:t>X1 = Stress at School (1 = no stress, 2 = a little stress, 3 = some stress, 4 = a lot of stress)</a:t>
            </a:r>
          </a:p>
          <a:p>
            <a:r>
              <a:rPr lang="en-US" dirty="0"/>
              <a:t>X2 = Poor Stress Coping (1 = positive stress coping, 5 = negative stress coping)</a:t>
            </a:r>
          </a:p>
          <a:p>
            <a:r>
              <a:rPr lang="en-US" dirty="0"/>
              <a:t>X3 = Physical Stress Symptoms (1 = no symptoms, 5 = constant physical symptoms)</a:t>
            </a:r>
          </a:p>
        </p:txBody>
      </p:sp>
    </p:spTree>
    <p:extLst>
      <p:ext uri="{BB962C8B-B14F-4D97-AF65-F5344CB8AC3E}">
        <p14:creationId xmlns:p14="http://schemas.microsoft.com/office/powerpoint/2010/main" val="95999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D404-6A87-4E8F-900D-E03E365E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Packages Used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2541D2-1E6C-429E-96B7-0C63335CF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29" y="1789043"/>
            <a:ext cx="11617449" cy="323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6ADA-1B0D-4247-8A7A-4CDBBE79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dirty="0"/>
              <a:t>The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7A1E8B-7F90-4472-BC34-D51451290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50" y="1155611"/>
            <a:ext cx="11258098" cy="1945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37A8-368A-412A-94A8-C88079138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0" y="3165609"/>
            <a:ext cx="11265440" cy="915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4EDB4-42C1-46D2-9B3D-23949051F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563" y="4256620"/>
            <a:ext cx="9354671" cy="20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4E9F8-05B5-4C8F-A9FA-60C4D5A3B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61" y="1222189"/>
            <a:ext cx="10526312" cy="1663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44F7B-7A0E-436F-804B-8B5D42E9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dirty="0"/>
              <a:t>Handling Missing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EDA9E-551E-4C01-85E1-DC402C82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1" y="2885640"/>
            <a:ext cx="7672456" cy="667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1A052-D63D-4F23-8239-F7615EF13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61" y="3633512"/>
            <a:ext cx="11281966" cy="948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CE703-0C08-42A7-A2DD-0D5E263B6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61" y="4662229"/>
            <a:ext cx="7274575" cy="3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6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9534-9F5C-4F9D-A09B-A1E30500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Summary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C6BF0E-95B2-4FB7-A7AF-265BAFE5D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175" y="2176670"/>
            <a:ext cx="11074069" cy="38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0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C383-DA0B-4316-8401-0A7B328B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03" y="215279"/>
            <a:ext cx="409994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Traditional Frequentist Regression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F7D21-B4D8-40B5-943B-6CFF4542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64" y="1366962"/>
            <a:ext cx="11344306" cy="119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0CB5B-A936-4D02-8BC8-2188759C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131" y="2678701"/>
            <a:ext cx="6313272" cy="40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2609-9DE8-41A4-A673-568A0F9E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83528-8704-4014-AB01-A94D0F3EE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Fisher Went Wrong</a:t>
            </a:r>
          </a:p>
          <a:p>
            <a:r>
              <a:rPr lang="en-US" dirty="0"/>
              <a:t>Some More of Fisher’s Greatest Mistakes</a:t>
            </a:r>
          </a:p>
          <a:p>
            <a:r>
              <a:rPr lang="en-US" dirty="0"/>
              <a:t>Who is this Bayes Person Anyway, and what has he done with Fisher…</a:t>
            </a:r>
          </a:p>
          <a:p>
            <a:r>
              <a:rPr lang="en-US" dirty="0"/>
              <a:t>So Long and Thanks for the Null</a:t>
            </a:r>
          </a:p>
          <a:p>
            <a:r>
              <a:rPr lang="en-US" dirty="0"/>
              <a:t>The Answer to Life, The Universe, and Everything </a:t>
            </a:r>
          </a:p>
        </p:txBody>
      </p:sp>
    </p:spTree>
    <p:extLst>
      <p:ext uri="{BB962C8B-B14F-4D97-AF65-F5344CB8AC3E}">
        <p14:creationId xmlns:p14="http://schemas.microsoft.com/office/powerpoint/2010/main" val="3055468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C383-DA0B-4316-8401-0A7B328B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03" y="215279"/>
            <a:ext cx="409994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Traditional Frequentist Regression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F7D21-B4D8-40B5-943B-6CFF4542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64" y="1366962"/>
            <a:ext cx="11344306" cy="119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0CB5B-A936-4D02-8BC8-2188759C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131" y="2678701"/>
            <a:ext cx="6313272" cy="40401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2DF61C-27DC-4E00-B5CA-080E759728E4}"/>
              </a:ext>
            </a:extLst>
          </p:cNvPr>
          <p:cNvSpPr/>
          <p:nvPr/>
        </p:nvSpPr>
        <p:spPr>
          <a:xfrm>
            <a:off x="2587131" y="5287617"/>
            <a:ext cx="5403930" cy="203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1CC1-688A-4FFE-863E-219505AA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Predicted and Residual Values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D6C9E4-BFC5-4D88-99F6-1BB0D812F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41" y="2254325"/>
            <a:ext cx="10979938" cy="117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CE0BB-54AA-4331-946F-BEF4B8C4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92" y="3631104"/>
            <a:ext cx="11051421" cy="6898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0C7504-E480-4195-AC08-D8DBF0C513DF}"/>
              </a:ext>
            </a:extLst>
          </p:cNvPr>
          <p:cNvSpPr/>
          <p:nvPr/>
        </p:nvSpPr>
        <p:spPr>
          <a:xfrm>
            <a:off x="6382871" y="3953435"/>
            <a:ext cx="4572000" cy="3675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EA89-8F45-4B03-92F8-DFB1FB0C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Plots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0A6BA1-0573-474D-82D6-1848D454B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065866"/>
            <a:ext cx="11146468" cy="15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0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08381-43B9-4DBF-A6CD-BB3E50DCB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67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517E-34BA-402F-97E0-AE988B16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8C1CF-A641-42C3-9459-BAF3960EC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9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A12DDF-71EE-40BE-A883-9F256E25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96" y="357810"/>
            <a:ext cx="11659478" cy="1560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57FF1-5967-478F-B7C4-93C175B9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294" y="2045467"/>
            <a:ext cx="8756741" cy="46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1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60F87-207A-4596-A7E5-4B0BBEA1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60" y="1376518"/>
            <a:ext cx="9154879" cy="5153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0C4E9-FD57-4116-9607-F2CF5F89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96" y="327991"/>
            <a:ext cx="8650737" cy="5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71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7C61C2-C79B-4291-B2A2-506FD1A42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D324D0-C16E-4CC6-9AF0-70462F383562}"/>
              </a:ext>
            </a:extLst>
          </p:cNvPr>
          <p:cNvSpPr txBox="1"/>
          <p:nvPr/>
        </p:nvSpPr>
        <p:spPr>
          <a:xfrm>
            <a:off x="6858000" y="55460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Matches the Sample Mean for Days Missed (y)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2B47F3-5C46-4E28-8E3E-1ACC56CE70AA}"/>
              </a:ext>
            </a:extLst>
          </p:cNvPr>
          <p:cNvCxnSpPr/>
          <p:nvPr/>
        </p:nvCxnSpPr>
        <p:spPr>
          <a:xfrm flipH="1">
            <a:off x="2362200" y="5728447"/>
            <a:ext cx="4495800" cy="394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74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A99D7-9BA1-4A49-885D-586743B2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61"/>
            <a:ext cx="12046230" cy="30115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08B8FA-FF12-4A23-8384-2864772A5678}"/>
              </a:ext>
            </a:extLst>
          </p:cNvPr>
          <p:cNvSpPr/>
          <p:nvPr/>
        </p:nvSpPr>
        <p:spPr>
          <a:xfrm>
            <a:off x="197224" y="3627783"/>
            <a:ext cx="10748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split-R̂  statistic measures the ratio of the average variance of draws within each chain to the variance of the pooled draws across chains; if all chains are at equilibrium, these will be the same and R̂  will be one. If the chains have not converged to a common distribution, the R̂  statistic will be greater than one (see Gelman et al. 2013)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9A3D2-5B12-419C-B60B-EEB897A9C167}"/>
              </a:ext>
            </a:extLst>
          </p:cNvPr>
          <p:cNvSpPr txBox="1"/>
          <p:nvPr/>
        </p:nvSpPr>
        <p:spPr>
          <a:xfrm>
            <a:off x="197224" y="456198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N_eff</a:t>
            </a:r>
            <a:r>
              <a:rPr lang="en-US" dirty="0"/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A0539-DA9B-4E81-A3AE-43E48B2A0052}"/>
              </a:ext>
            </a:extLst>
          </p:cNvPr>
          <p:cNvSpPr/>
          <p:nvPr/>
        </p:nvSpPr>
        <p:spPr>
          <a:xfrm>
            <a:off x="197223" y="4976301"/>
            <a:ext cx="10748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effective sample size is an estimate of the number of independent draws from the posterior distribution of the </a:t>
            </a:r>
            <a:r>
              <a:rPr lang="en-US" dirty="0" err="1"/>
              <a:t>estimand</a:t>
            </a:r>
            <a:r>
              <a:rPr lang="en-US" dirty="0"/>
              <a:t> of interest. The </a:t>
            </a:r>
            <a:r>
              <a:rPr lang="en-US" dirty="0" err="1"/>
              <a:t>n_eff</a:t>
            </a:r>
            <a:r>
              <a:rPr lang="en-US" dirty="0"/>
              <a:t> metric used in Stan is based on the ability of the draws to estimate the true mean value of the parameter.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DABEB-FF05-4157-B6A4-B07B2C1A3260}"/>
              </a:ext>
            </a:extLst>
          </p:cNvPr>
          <p:cNvSpPr txBox="1"/>
          <p:nvPr/>
        </p:nvSpPr>
        <p:spPr>
          <a:xfrm>
            <a:off x="197224" y="3379127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Rhat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21901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4171-6229-4549-BEF2-1D1D5A51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Estimates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EAC04-3CF9-403C-9318-2D7DBB0B9A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22" y="2065867"/>
            <a:ext cx="5467645" cy="34990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0E0AD9-4BE8-4369-8C15-963C2D53A5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72664" y="2065867"/>
            <a:ext cx="6220590" cy="34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5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9888-FD32-4E24-92CF-3894F6B5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80" y="162127"/>
            <a:ext cx="10131425" cy="1456267"/>
          </a:xfrm>
        </p:spPr>
        <p:txBody>
          <a:bodyPr/>
          <a:lstStyle/>
          <a:p>
            <a:r>
              <a:rPr lang="en-US" dirty="0"/>
              <a:t>Origins of the Debate: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2D3E1-37E3-455C-993A-42D3B2352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29" y="2297424"/>
            <a:ext cx="3598330" cy="492125"/>
          </a:xfrm>
        </p:spPr>
        <p:txBody>
          <a:bodyPr/>
          <a:lstStyle/>
          <a:p>
            <a:pPr algn="ctr"/>
            <a:r>
              <a:rPr lang="en-US" dirty="0"/>
              <a:t>Ronald Fisher</a:t>
            </a:r>
          </a:p>
        </p:txBody>
      </p:sp>
      <p:pic>
        <p:nvPicPr>
          <p:cNvPr id="9" name="Content Placeholder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3CC8F2A-ADDC-491C-89B8-E429FE081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3670" y="2870199"/>
            <a:ext cx="2086428" cy="2921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512197-9B84-44E6-A052-8448539E4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5252" y="2302404"/>
            <a:ext cx="3849338" cy="492125"/>
          </a:xfrm>
        </p:spPr>
        <p:txBody>
          <a:bodyPr/>
          <a:lstStyle/>
          <a:p>
            <a:pPr algn="ctr"/>
            <a:r>
              <a:rPr lang="en-US" dirty="0"/>
              <a:t>Thomas Bayes</a:t>
            </a:r>
          </a:p>
        </p:txBody>
      </p:sp>
      <p:pic>
        <p:nvPicPr>
          <p:cNvPr id="14" name="Content Placeholder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AE8210F-2D5F-46AD-BBB4-7DFCF23073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27885" y="2870199"/>
            <a:ext cx="2723877" cy="2921000"/>
          </a:xfrm>
        </p:spPr>
      </p:pic>
    </p:spTree>
    <p:extLst>
      <p:ext uri="{BB962C8B-B14F-4D97-AF65-F5344CB8AC3E}">
        <p14:creationId xmlns:p14="http://schemas.microsoft.com/office/powerpoint/2010/main" val="2752167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17495-111E-4E47-8E44-D399179A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Bayesian Estimates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2D461E-FBD4-4C21-BE1E-170CEB237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Confidence in what we know</a:t>
            </a:r>
          </a:p>
        </p:txBody>
      </p:sp>
    </p:spTree>
    <p:extLst>
      <p:ext uri="{BB962C8B-B14F-4D97-AF65-F5344CB8AC3E}">
        <p14:creationId xmlns:p14="http://schemas.microsoft.com/office/powerpoint/2010/main" val="3485045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FD42C-DBC0-4B1E-B687-15FA3CDD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Trace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0A311-7FB8-455B-B2D5-798ABBC5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8" y="2136914"/>
            <a:ext cx="11843944" cy="22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0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C44ECF-4377-4331-9DDE-885AD69F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48" y="259534"/>
            <a:ext cx="8728503" cy="63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3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643BC6-FB9A-4728-A209-E39733B56D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63487" y="175120"/>
            <a:ext cx="10426147" cy="65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21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F12F4-A374-4C54-A2CB-FF78E56E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04" y="643466"/>
            <a:ext cx="8346967" cy="6135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A32C4-D17C-4293-9E1D-5BD4E307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61" y="0"/>
            <a:ext cx="7858539" cy="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0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F6470-16EA-4146-A722-3CC165BA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208920"/>
            <a:ext cx="8975683" cy="6529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D3708-8748-4834-A68E-5B90A803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696" y="0"/>
            <a:ext cx="7570304" cy="11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A218C-A9A4-4AC4-B3D7-5549E277F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43466"/>
            <a:ext cx="8513059" cy="6214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5DD343-0FD0-4873-BB74-6AA8E8E07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0"/>
            <a:ext cx="5704014" cy="14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99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2211C-C210-46F1-9E23-83850FC7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1" y="2680447"/>
            <a:ext cx="12059257" cy="14971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E089B7-8076-444F-BE7B-21EA48DD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the Regression Line</a:t>
            </a:r>
          </a:p>
        </p:txBody>
      </p:sp>
    </p:spTree>
    <p:extLst>
      <p:ext uri="{BB962C8B-B14F-4D97-AF65-F5344CB8AC3E}">
        <p14:creationId xmlns:p14="http://schemas.microsoft.com/office/powerpoint/2010/main" val="881859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698FA-EEE3-45B5-8981-8575297F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66" y="126309"/>
            <a:ext cx="8928650" cy="64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5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3DD1-49DE-4717-BAB0-4D8CE834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Fit Comparisons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CD92B-A10A-4D01-9EB8-30883CF2D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Least Squares Regression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BAF8F9-11AB-489C-ABBA-0F5F42BE2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9736" y="2870199"/>
            <a:ext cx="5544728" cy="311890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7FB3C-61E4-4A91-AF70-AACDBF478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Bayesian Regression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F84D14D-7266-4780-AB83-31913C55E1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2831833"/>
            <a:ext cx="5224670" cy="319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6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B87F-05F7-4517-AD22-9F644A9A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Frequentist Perspective: Fisher’s Point of 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F9B59-CA34-4F43-9562-A9535ADF2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E30BA-3532-46D1-AA20-1DAF351379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How likely is it that my observed sample observation x , with sample size n, came the population </a:t>
            </a:r>
            <a:r>
              <a:rPr lang="el-GR" dirty="0">
                <a:latin typeface="Garamond" panose="02020404030301010803" pitchFamily="18" charset="0"/>
              </a:rPr>
              <a:t>Ω</a:t>
            </a:r>
            <a:r>
              <a:rPr lang="en-US" dirty="0">
                <a:latin typeface="Garamond" panose="02020404030301010803" pitchFamily="18" charset="0"/>
              </a:rPr>
              <a:t> with a true value of X? </a:t>
            </a:r>
          </a:p>
          <a:p>
            <a:r>
              <a:rPr lang="en-US" dirty="0">
                <a:latin typeface="Garamond" panose="02020404030301010803" pitchFamily="18" charset="0"/>
              </a:rPr>
              <a:t>Based on infinite draws of sample size n, </a:t>
            </a:r>
          </a:p>
          <a:p>
            <a:r>
              <a:rPr lang="en-US" dirty="0">
                <a:latin typeface="Garamond" panose="02020404030301010803" pitchFamily="18" charset="0"/>
              </a:rPr>
              <a:t>assuming the sampling distribution </a:t>
            </a:r>
          </a:p>
          <a:p>
            <a:r>
              <a:rPr lang="en-US" dirty="0">
                <a:latin typeface="Garamond" panose="02020404030301010803" pitchFamily="18" charset="0"/>
              </a:rPr>
              <a:t>Etc., 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6FCB-FE25-4254-A843-FA7846F0E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Sampling Distribution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D6CADE-FA58-4397-B55A-863B2EF17F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1" y="2870199"/>
            <a:ext cx="4556438" cy="38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21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12B09D-97CD-41E5-88C2-5BDED06C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Density Distribution and Correlation of Regression Estimates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4D45C-481A-4668-98E5-F8539E6D8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" y="3173708"/>
            <a:ext cx="12052575" cy="10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77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9F7B1DB6-8353-49F1-BF01-5295B4A116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4096" y="346872"/>
            <a:ext cx="10366513" cy="610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0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9D1F7-ADFB-49E6-B81C-2B85B80A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" y="625058"/>
            <a:ext cx="5194538" cy="1402524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766FD9-C976-4928-958D-6DE3E4CEC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8" y="1779318"/>
            <a:ext cx="7762460" cy="4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79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6B8BA-9773-4D85-888F-64026056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46" y="2662518"/>
            <a:ext cx="11862554" cy="178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83245-BBED-4C36-8335-D2319626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660" y="4632708"/>
            <a:ext cx="3070302" cy="887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6CFB4-6C03-4AB1-89E8-4B56E1DC7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23" y="5726511"/>
            <a:ext cx="11857993" cy="8025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9FA8C2D-3ABD-4C8B-8CFB-FA6B15D2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against the null</a:t>
            </a:r>
          </a:p>
        </p:txBody>
      </p:sp>
    </p:spTree>
    <p:extLst>
      <p:ext uri="{BB962C8B-B14F-4D97-AF65-F5344CB8AC3E}">
        <p14:creationId xmlns:p14="http://schemas.microsoft.com/office/powerpoint/2010/main" val="3868604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C7019-EF30-4CF0-9CC4-CCA39C57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3" y="643467"/>
            <a:ext cx="99483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F9EDC-23E8-47F4-A40C-FDC5CAC4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3" y="126633"/>
            <a:ext cx="6074096" cy="34014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D18B2-404D-4D44-9933-AFD65593916D}"/>
                  </a:ext>
                </a:extLst>
              </p:cNvPr>
              <p:cNvSpPr txBox="1"/>
              <p:nvPr/>
            </p:nvSpPr>
            <p:spPr>
              <a:xfrm>
                <a:off x="7268038" y="126633"/>
                <a:ext cx="3707296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D18B2-404D-4D44-9933-AFD655939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038" y="126633"/>
                <a:ext cx="3707296" cy="6790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91BB66-25F3-4B9A-9641-C1B5677B920D}"/>
                  </a:ext>
                </a:extLst>
              </p:cNvPr>
              <p:cNvSpPr txBox="1"/>
              <p:nvPr/>
            </p:nvSpPr>
            <p:spPr>
              <a:xfrm>
                <a:off x="5235389" y="2684113"/>
                <a:ext cx="7377953" cy="844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nary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nary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91BB66-25F3-4B9A-9641-C1B5677B9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389" y="2684113"/>
                <a:ext cx="7377953" cy="844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BA1427B6-4071-46EA-A4A0-F428396ED1BE}"/>
              </a:ext>
            </a:extLst>
          </p:cNvPr>
          <p:cNvSpPr/>
          <p:nvPr/>
        </p:nvSpPr>
        <p:spPr>
          <a:xfrm>
            <a:off x="9121588" y="805665"/>
            <a:ext cx="349624" cy="1695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740B9-624D-44C7-B929-0B84CC56F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469" y="3711087"/>
            <a:ext cx="5738540" cy="30283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B398DE-2EC5-42B6-96A6-395FA49CCD51}"/>
              </a:ext>
            </a:extLst>
          </p:cNvPr>
          <p:cNvSpPr/>
          <p:nvPr/>
        </p:nvSpPr>
        <p:spPr>
          <a:xfrm>
            <a:off x="215153" y="2617694"/>
            <a:ext cx="5621316" cy="1524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7D880-F3F7-4EFB-85AC-A5A735B0F59A}"/>
              </a:ext>
            </a:extLst>
          </p:cNvPr>
          <p:cNvSpPr txBox="1"/>
          <p:nvPr/>
        </p:nvSpPr>
        <p:spPr>
          <a:xfrm>
            <a:off x="108043" y="3836894"/>
            <a:ext cx="471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Beta: log(1/k) =log(1/.154) = 3.11e+6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B9B6C9-BB82-486B-BCD2-F449A3C28D88}"/>
              </a:ext>
            </a:extLst>
          </p:cNvPr>
          <p:cNvCxnSpPr>
            <a:cxnSpLocks/>
          </p:cNvCxnSpPr>
          <p:nvPr/>
        </p:nvCxnSpPr>
        <p:spPr>
          <a:xfrm flipH="1">
            <a:off x="2770094" y="2770094"/>
            <a:ext cx="2196354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4C1D1A8-2F3C-4563-BDCD-2588AF3C1B0E}"/>
              </a:ext>
            </a:extLst>
          </p:cNvPr>
          <p:cNvSpPr txBox="1"/>
          <p:nvPr/>
        </p:nvSpPr>
        <p:spPr>
          <a:xfrm>
            <a:off x="2905010" y="6093997"/>
            <a:ext cx="293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dHart</a:t>
            </a:r>
            <a:r>
              <a:rPr lang="en-US" dirty="0"/>
              <a:t> = Log(K)</a:t>
            </a:r>
          </a:p>
          <a:p>
            <a:pPr algn="r"/>
            <a:r>
              <a:rPr lang="en-US" dirty="0"/>
              <a:t>bit = 1/3(</a:t>
            </a:r>
            <a:r>
              <a:rPr lang="en-US" dirty="0" err="1"/>
              <a:t>dHart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464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BFFFF-50D3-4A61-96B2-2F342580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46" y="1586753"/>
            <a:ext cx="4455459" cy="902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11C32F-71E8-4A03-B67E-23ABAAC7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88" y="130486"/>
            <a:ext cx="10131425" cy="1456267"/>
          </a:xfrm>
        </p:spPr>
        <p:txBody>
          <a:bodyPr/>
          <a:lstStyle/>
          <a:p>
            <a:r>
              <a:rPr lang="en-US" dirty="0"/>
              <a:t>Testing against Alt.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11D9A-324F-45C0-9A7E-75D26D8D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82" y="2771450"/>
            <a:ext cx="6969201" cy="1840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B0ACF-CD00-4474-8391-BBB68B21C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901" y="5010128"/>
            <a:ext cx="6150197" cy="10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4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5D761-9D7D-4AB4-A292-990AB65F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86" y="148664"/>
            <a:ext cx="8855765" cy="64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8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6703DE-B889-4E7E-8E30-87C450DAF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904" y="2340099"/>
            <a:ext cx="5933702" cy="349375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36EF9-79B7-4A47-A68E-7A1F8E7C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" y="2340099"/>
            <a:ext cx="5933702" cy="3493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67772-55A0-457B-A20C-752483E30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55" y="1606147"/>
            <a:ext cx="4550248" cy="65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040A98-9CDF-400F-A89D-D6B510372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710" y="1606147"/>
            <a:ext cx="4550249" cy="582432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8BE8CB5-184D-410C-8860-3569CE21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91" y="27169"/>
            <a:ext cx="7752327" cy="996982"/>
          </a:xfrm>
        </p:spPr>
        <p:txBody>
          <a:bodyPr/>
          <a:lstStyle/>
          <a:p>
            <a:r>
              <a:rPr lang="en-US" dirty="0"/>
              <a:t>Testing Against specific models</a:t>
            </a:r>
          </a:p>
        </p:txBody>
      </p:sp>
    </p:spTree>
    <p:extLst>
      <p:ext uri="{BB962C8B-B14F-4D97-AF65-F5344CB8AC3E}">
        <p14:creationId xmlns:p14="http://schemas.microsoft.com/office/powerpoint/2010/main" val="3874257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950787-D7F1-45EC-8D58-FCBF94CE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Answer to the ultimate Question…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DFF10-C4C3-49ED-85AB-2F18234B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8" y="1143001"/>
            <a:ext cx="10131425" cy="3649133"/>
          </a:xfrm>
        </p:spPr>
        <p:txBody>
          <a:bodyPr/>
          <a:lstStyle/>
          <a:p>
            <a:r>
              <a:rPr lang="en-US" dirty="0"/>
              <a:t>Answer &lt;-</a:t>
            </a:r>
            <a:r>
              <a:rPr lang="en-US" dirty="0" err="1"/>
              <a:t>stan.glm</a:t>
            </a:r>
            <a:r>
              <a:rPr lang="en-US" dirty="0"/>
              <a:t>(Question ~ Life + The Universe + and Everything, data = </a:t>
            </a:r>
            <a:r>
              <a:rPr lang="en-US" dirty="0">
                <a:latin typeface="Garamond" panose="02020404030301010803" pitchFamily="18" charset="0"/>
              </a:rPr>
              <a:t>∞)</a:t>
            </a:r>
          </a:p>
          <a:p>
            <a:r>
              <a:rPr lang="en-US" dirty="0">
                <a:latin typeface="Garamond" panose="02020404030301010803" pitchFamily="18" charset="0"/>
              </a:rPr>
              <a:t>Summary(Answer)</a:t>
            </a:r>
          </a:p>
          <a:p>
            <a:r>
              <a:rPr lang="en-US" dirty="0">
                <a:latin typeface="Garamond" panose="02020404030301010803" pitchFamily="18" charset="0"/>
              </a:rPr>
              <a:t>[1] 42</a:t>
            </a:r>
          </a:p>
          <a:p>
            <a:r>
              <a:rPr lang="en-US" dirty="0">
                <a:latin typeface="Garamond" panose="02020404030301010803" pitchFamily="18" charset="0"/>
              </a:rPr>
              <a:t>Plot (Answer)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A1C50-8A4C-4510-80EE-8C475BC5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13" y="2599268"/>
            <a:ext cx="6311348" cy="41652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54AB94-36FE-45D0-9D54-DC6963FBC34A}"/>
              </a:ext>
            </a:extLst>
          </p:cNvPr>
          <p:cNvCxnSpPr/>
          <p:nvPr/>
        </p:nvCxnSpPr>
        <p:spPr>
          <a:xfrm>
            <a:off x="8567530" y="2862470"/>
            <a:ext cx="0" cy="3488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521EFF-953C-4B93-8EE7-CBC6C62AAA75}"/>
              </a:ext>
            </a:extLst>
          </p:cNvPr>
          <p:cNvSpPr txBox="1"/>
          <p:nvPr/>
        </p:nvSpPr>
        <p:spPr>
          <a:xfrm>
            <a:off x="8123782" y="4704160"/>
            <a:ext cx="88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28489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63FF3A3-DAE6-4A6D-8840-955F8714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Plot Thickens…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BFE363-9411-456B-8F1A-7217E1B48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0073" y="609600"/>
            <a:ext cx="2495983" cy="558483"/>
          </a:xfrm>
        </p:spPr>
        <p:txBody>
          <a:bodyPr/>
          <a:lstStyle/>
          <a:p>
            <a:r>
              <a:rPr lang="en-US" dirty="0"/>
              <a:t>Jerzy </a:t>
            </a:r>
            <a:r>
              <a:rPr lang="en-US" dirty="0" err="1"/>
              <a:t>Neyman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C2492-26EA-404E-8278-96F3F581C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00562" y="6294681"/>
            <a:ext cx="3853240" cy="449100"/>
          </a:xfrm>
        </p:spPr>
        <p:txBody>
          <a:bodyPr/>
          <a:lstStyle/>
          <a:p>
            <a:pPr algn="ctr"/>
            <a:r>
              <a:rPr lang="en-US" dirty="0"/>
              <a:t>Karl Pearson </a:t>
            </a:r>
          </a:p>
        </p:txBody>
      </p:sp>
      <p:pic>
        <p:nvPicPr>
          <p:cNvPr id="16" name="Content Placeholder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BD4EBAF-4090-4D68-8341-ED7BC3F164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47636" y="3832845"/>
            <a:ext cx="1926113" cy="2343233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D06307-CEAA-4103-89ED-61A6F086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48" y="3361765"/>
            <a:ext cx="4352909" cy="3216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3114FD-1FD7-43BD-96C0-B9CBF70B9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992" y="3361765"/>
            <a:ext cx="4334296" cy="3112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8B21C0-E67A-4AA7-B5B4-990C6B41D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703" y="1146459"/>
            <a:ext cx="1731981" cy="265839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D984D93-F6F7-4E9D-817C-DB4894A346C7}"/>
              </a:ext>
            </a:extLst>
          </p:cNvPr>
          <p:cNvSpPr/>
          <p:nvPr/>
        </p:nvSpPr>
        <p:spPr>
          <a:xfrm>
            <a:off x="6623006" y="888841"/>
            <a:ext cx="2942604" cy="1144564"/>
          </a:xfrm>
          <a:prstGeom prst="wedgeEllipseCallout">
            <a:avLst>
              <a:gd name="adj1" fmla="val -66836"/>
              <a:gd name="adj2" fmla="val 891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should calculate confidence intervals! 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9ED3FF4-A2CB-4F14-942E-397216573A08}"/>
              </a:ext>
            </a:extLst>
          </p:cNvPr>
          <p:cNvSpPr/>
          <p:nvPr/>
        </p:nvSpPr>
        <p:spPr>
          <a:xfrm>
            <a:off x="7142625" y="2363076"/>
            <a:ext cx="2942604" cy="1144564"/>
          </a:xfrm>
          <a:prstGeom prst="wedgeEllipseCallout">
            <a:avLst>
              <a:gd name="adj1" fmla="val -83287"/>
              <a:gd name="adj2" fmla="val 15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Yes! Then we can test a made-up hypothesis!!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FC5A55F-4614-4BB8-B818-3917B171890A}"/>
              </a:ext>
            </a:extLst>
          </p:cNvPr>
          <p:cNvSpPr/>
          <p:nvPr/>
        </p:nvSpPr>
        <p:spPr>
          <a:xfrm>
            <a:off x="1939784" y="2184470"/>
            <a:ext cx="2942604" cy="1144564"/>
          </a:xfrm>
          <a:prstGeom prst="wedgeEllipseCallout">
            <a:avLst>
              <a:gd name="adj1" fmla="val -61352"/>
              <a:gd name="adj2" fmla="val 197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Guys, I am not sure about that…..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0AF44A1-D681-410F-84D1-FEB75840936D}"/>
              </a:ext>
            </a:extLst>
          </p:cNvPr>
          <p:cNvSpPr/>
          <p:nvPr/>
        </p:nvSpPr>
        <p:spPr>
          <a:xfrm>
            <a:off x="9995226" y="2218016"/>
            <a:ext cx="2098162" cy="731339"/>
          </a:xfrm>
          <a:prstGeom prst="wedgeEllipseCallout">
            <a:avLst>
              <a:gd name="adj1" fmla="val -36371"/>
              <a:gd name="adj2" fmla="val 267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SMH! </a:t>
            </a:r>
          </a:p>
        </p:txBody>
      </p:sp>
    </p:spTree>
    <p:extLst>
      <p:ext uri="{BB962C8B-B14F-4D97-AF65-F5344CB8AC3E}">
        <p14:creationId xmlns:p14="http://schemas.microsoft.com/office/powerpoint/2010/main" val="42313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F40B7F-C7C6-4F07-B468-7A193B9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5639349"/>
            <a:ext cx="10905069" cy="1150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The p-value and the birth of NHST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6E54B-B495-4401-98FD-0BF3E6B09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30" y="33439"/>
            <a:ext cx="8955157" cy="597756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1601DF47-7739-45C2-A7D1-7697BDAC78E7}"/>
              </a:ext>
            </a:extLst>
          </p:cNvPr>
          <p:cNvSpPr/>
          <p:nvPr/>
        </p:nvSpPr>
        <p:spPr>
          <a:xfrm>
            <a:off x="8199783" y="2305878"/>
            <a:ext cx="2047460" cy="5267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lackadder ITC" panose="04020505051007020D02" pitchFamily="82" charset="0"/>
              </a:rPr>
              <a:t>This is a myth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EA57A14-C179-46BB-96CC-126FC80A0E19}"/>
              </a:ext>
            </a:extLst>
          </p:cNvPr>
          <p:cNvSpPr/>
          <p:nvPr/>
        </p:nvSpPr>
        <p:spPr>
          <a:xfrm>
            <a:off x="8199783" y="98277"/>
            <a:ext cx="1577788" cy="526774"/>
          </a:xfrm>
          <a:prstGeom prst="wedgeRoundRectCallout">
            <a:avLst>
              <a:gd name="adj1" fmla="val -155493"/>
              <a:gd name="adj2" fmla="val 642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But why me??</a:t>
            </a:r>
          </a:p>
        </p:txBody>
      </p:sp>
    </p:spTree>
    <p:extLst>
      <p:ext uri="{BB962C8B-B14F-4D97-AF65-F5344CB8AC3E}">
        <p14:creationId xmlns:p14="http://schemas.microsoft.com/office/powerpoint/2010/main" val="16508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56F9EF-B21D-4423-838F-365D5A4D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rethink this whole p-value thing….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9AAD6E-2CCD-4148-AC8E-E3CB5B8B586C}"/>
              </a:ext>
            </a:extLst>
          </p:cNvPr>
          <p:cNvGrpSpPr/>
          <p:nvPr/>
        </p:nvGrpSpPr>
        <p:grpSpPr>
          <a:xfrm>
            <a:off x="6751686" y="1896794"/>
            <a:ext cx="5282788" cy="4803848"/>
            <a:chOff x="287435" y="1923347"/>
            <a:chExt cx="5282788" cy="48038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4F84D5-9219-451F-82EA-13DFA619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775" y="1923347"/>
              <a:ext cx="5194448" cy="13925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C92E7E-8999-4D99-B7CA-CD1EFF22A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435" y="4792134"/>
              <a:ext cx="5282788" cy="1935061"/>
            </a:xfrm>
            <a:prstGeom prst="rect">
              <a:avLst/>
            </a:prstGeom>
          </p:spPr>
        </p:pic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B5A09311-F2A0-48CC-A645-4AB337C3D4A6}"/>
                </a:ext>
              </a:extLst>
            </p:cNvPr>
            <p:cNvSpPr/>
            <p:nvPr/>
          </p:nvSpPr>
          <p:spPr>
            <a:xfrm>
              <a:off x="2704058" y="3429000"/>
              <a:ext cx="537882" cy="13222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0A2F81-D7CE-4B5E-A703-4DBF51C76454}"/>
              </a:ext>
            </a:extLst>
          </p:cNvPr>
          <p:cNvGrpSpPr/>
          <p:nvPr/>
        </p:nvGrpSpPr>
        <p:grpSpPr>
          <a:xfrm>
            <a:off x="267383" y="1896794"/>
            <a:ext cx="5683921" cy="4803848"/>
            <a:chOff x="6354418" y="1923347"/>
            <a:chExt cx="5683921" cy="48038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09D270-70D1-4768-8EDC-AE7C0CD10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4418" y="1923347"/>
              <a:ext cx="5683921" cy="14675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5BFED7-1A38-4388-AFDC-7FC9493A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5725" y="4751294"/>
              <a:ext cx="5378840" cy="1975901"/>
            </a:xfrm>
            <a:prstGeom prst="rect">
              <a:avLst/>
            </a:prstGeom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A47B45F0-33E2-4541-B67B-251D5238BD81}"/>
                </a:ext>
              </a:extLst>
            </p:cNvPr>
            <p:cNvSpPr/>
            <p:nvPr/>
          </p:nvSpPr>
          <p:spPr>
            <a:xfrm>
              <a:off x="9098232" y="3409924"/>
              <a:ext cx="537882" cy="13222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35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C708-7DAD-4F89-A251-B3E416F9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Bayes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C6CDA-201D-479E-8CA6-6FD26FB64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Different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5FD1A-8989-40C1-A144-0D8FD8F04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294" y="2870200"/>
            <a:ext cx="5644187" cy="38622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the likelihood of my model parameters, </a:t>
            </a:r>
            <a:r>
              <a:rPr lang="el-GR" dirty="0">
                <a:latin typeface="Garamond" panose="02020404030301010803" pitchFamily="18" charset="0"/>
              </a:rPr>
              <a:t>θ</a:t>
            </a:r>
            <a:r>
              <a:rPr lang="en-US" dirty="0"/>
              <a:t> given that my data = D?</a:t>
            </a:r>
          </a:p>
          <a:p>
            <a:r>
              <a:rPr lang="en-US" dirty="0"/>
              <a:t>That is it really.. </a:t>
            </a:r>
          </a:p>
          <a:p>
            <a:r>
              <a:rPr lang="en-US" dirty="0"/>
              <a:t>Consistent with inferential syllogism </a:t>
            </a:r>
          </a:p>
          <a:p>
            <a:pPr lvl="1"/>
            <a:r>
              <a:rPr lang="en-US" i="1" dirty="0"/>
              <a:t>If </a:t>
            </a:r>
            <a:r>
              <a:rPr lang="en-US" dirty="0"/>
              <a:t>Model is TRUE, </a:t>
            </a:r>
            <a:r>
              <a:rPr lang="en-US" i="1" dirty="0"/>
              <a:t>then </a:t>
            </a:r>
            <a:r>
              <a:rPr lang="en-US" dirty="0"/>
              <a:t>data = D</a:t>
            </a:r>
          </a:p>
          <a:p>
            <a:pPr lvl="1"/>
            <a:r>
              <a:rPr lang="en-US" dirty="0"/>
              <a:t>Data = D</a:t>
            </a:r>
          </a:p>
          <a:p>
            <a:pPr lvl="1"/>
            <a:r>
              <a:rPr lang="en-US" i="1" dirty="0"/>
              <a:t>Therefore</a:t>
            </a:r>
            <a:r>
              <a:rPr lang="en-US" dirty="0"/>
              <a:t>, Model is TRUE</a:t>
            </a:r>
          </a:p>
          <a:p>
            <a:r>
              <a:rPr lang="en-US" dirty="0"/>
              <a:t>But we cannot be certain data = D</a:t>
            </a:r>
          </a:p>
          <a:p>
            <a:r>
              <a:rPr lang="en-US" dirty="0"/>
              <a:t>Assess degree of certainty given what we know so far (knowledge is not independent)</a:t>
            </a:r>
          </a:p>
          <a:p>
            <a:r>
              <a:rPr lang="en-US" dirty="0"/>
              <a:t>“…we do not begin anew[with each new study]…previous research provides us with a priori information concerning the merit of the hypothesis” (Lynch, 2006)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4F8C2-02F9-49FC-8927-F876C7A9F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Bayesian Inversion Formula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DB3AFAD-8F2C-4965-9204-FD5D9C61611A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5823482" y="2870200"/>
                <a:ext cx="5068635" cy="308158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100" dirty="0"/>
                  <a:t>Estimate Degree of Certainty: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𝑑𝑎𝑡𝑎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DB3AFAD-8F2C-4965-9204-FD5D9C6161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5823482" y="2870200"/>
                <a:ext cx="5068635" cy="3081585"/>
              </a:xfrm>
              <a:blipFill>
                <a:blip r:embed="rId2"/>
                <a:stretch>
                  <a:fillRect l="-841" t="-2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93C84903-1AF5-45E0-B790-F561F6F26CCB}"/>
              </a:ext>
            </a:extLst>
          </p:cNvPr>
          <p:cNvSpPr/>
          <p:nvPr/>
        </p:nvSpPr>
        <p:spPr>
          <a:xfrm>
            <a:off x="10210800" y="3599703"/>
            <a:ext cx="1801906" cy="321175"/>
          </a:xfrm>
          <a:prstGeom prst="borderCallout2">
            <a:avLst>
              <a:gd name="adj1" fmla="val 68021"/>
              <a:gd name="adj2" fmla="val 395"/>
              <a:gd name="adj3" fmla="val 45509"/>
              <a:gd name="adj4" fmla="val -13638"/>
              <a:gd name="adj5" fmla="val 322448"/>
              <a:gd name="adj6" fmla="val -34057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Prior Probability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936ADEA0-2E48-4347-B781-F31C94AE38BD}"/>
              </a:ext>
            </a:extLst>
          </p:cNvPr>
          <p:cNvSpPr/>
          <p:nvPr/>
        </p:nvSpPr>
        <p:spPr>
          <a:xfrm>
            <a:off x="9758081" y="3032763"/>
            <a:ext cx="2268071" cy="3211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5383"/>
              <a:gd name="adj6" fmla="val -50029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Likelihood Function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739B44F4-C354-448D-B93A-BB017EAC1BE5}"/>
              </a:ext>
            </a:extLst>
          </p:cNvPr>
          <p:cNvSpPr/>
          <p:nvPr/>
        </p:nvSpPr>
        <p:spPr>
          <a:xfrm>
            <a:off x="7420196" y="5630611"/>
            <a:ext cx="2279615" cy="3883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9505"/>
              <a:gd name="adj6" fmla="val -35671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Posterior Probability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173351F8-AC82-4ECD-8907-894FD747C4AE}"/>
              </a:ext>
            </a:extLst>
          </p:cNvPr>
          <p:cNvSpPr/>
          <p:nvPr/>
        </p:nvSpPr>
        <p:spPr>
          <a:xfrm>
            <a:off x="10224246" y="5133642"/>
            <a:ext cx="1801906" cy="321175"/>
          </a:xfrm>
          <a:prstGeom prst="borderCallout2">
            <a:avLst>
              <a:gd name="adj1" fmla="val 68021"/>
              <a:gd name="adj2" fmla="val 395"/>
              <a:gd name="adj3" fmla="val 45509"/>
              <a:gd name="adj4" fmla="val -13638"/>
              <a:gd name="adj5" fmla="val 22270"/>
              <a:gd name="adj6" fmla="val -4398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Marginal </a:t>
            </a:r>
          </a:p>
        </p:txBody>
      </p:sp>
    </p:spTree>
    <p:extLst>
      <p:ext uri="{BB962C8B-B14F-4D97-AF65-F5344CB8AC3E}">
        <p14:creationId xmlns:p14="http://schemas.microsoft.com/office/powerpoint/2010/main" val="12305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2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4" name="Rectangle 14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6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975CD36-8604-4540-81A1-C84C89EDA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Bayesian Inference Model</a:t>
            </a:r>
          </a:p>
        </p:txBody>
      </p:sp>
      <p:sp useBgFill="1">
        <p:nvSpPr>
          <p:cNvPr id="106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7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22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88FDB27-EFBB-4ECC-8990-8FF876E6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74" y="1948156"/>
            <a:ext cx="5201678" cy="38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7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769</Words>
  <Application>Microsoft Office PowerPoint</Application>
  <PresentationFormat>Widescreen</PresentationFormat>
  <Paragraphs>104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Blackadder ITC</vt:lpstr>
      <vt:lpstr>Calibri</vt:lpstr>
      <vt:lpstr>Calibri Light</vt:lpstr>
      <vt:lpstr>Cambria Math</vt:lpstr>
      <vt:lpstr>Garamond</vt:lpstr>
      <vt:lpstr>Celestial</vt:lpstr>
      <vt:lpstr>A hitchhiker's Guide to Bayesian Statistics</vt:lpstr>
      <vt:lpstr>An overview</vt:lpstr>
      <vt:lpstr>Origins of the Debate:</vt:lpstr>
      <vt:lpstr>Frequentist Perspective: Fisher’s Point of View</vt:lpstr>
      <vt:lpstr>The Plot Thickens…</vt:lpstr>
      <vt:lpstr>The p-value and the birth of NHST</vt:lpstr>
      <vt:lpstr>Let’s rethink this whole p-value thing….</vt:lpstr>
      <vt:lpstr>Back to Bayes</vt:lpstr>
      <vt:lpstr>Bayesian Inference Model</vt:lpstr>
      <vt:lpstr>Back to the Debate</vt:lpstr>
      <vt:lpstr>So the world waits, and waits, and waits…..and waits…………………….and waits  Until, </vt:lpstr>
      <vt:lpstr>Markov Chain Monte Carlo</vt:lpstr>
      <vt:lpstr>Implementing Bayesian Approaches in R</vt:lpstr>
      <vt:lpstr>Data: CAHC Evaluation – wave 1</vt:lpstr>
      <vt:lpstr>Packages Used</vt:lpstr>
      <vt:lpstr>The Data</vt:lpstr>
      <vt:lpstr>Handling Missing Data</vt:lpstr>
      <vt:lpstr>Data Summary</vt:lpstr>
      <vt:lpstr>Traditional Frequentist Regression</vt:lpstr>
      <vt:lpstr>Traditional Frequentist Regression</vt:lpstr>
      <vt:lpstr>Saving Predicted and Residual Values</vt:lpstr>
      <vt:lpstr>Regression Plots</vt:lpstr>
      <vt:lpstr>PowerPoint Presentation</vt:lpstr>
      <vt:lpstr>Bayesian Regression</vt:lpstr>
      <vt:lpstr>PowerPoint Presentation</vt:lpstr>
      <vt:lpstr>PowerPoint Presentation</vt:lpstr>
      <vt:lpstr>PowerPoint Presentation</vt:lpstr>
      <vt:lpstr>PowerPoint Presentation</vt:lpstr>
      <vt:lpstr>Comparison of Estimates</vt:lpstr>
      <vt:lpstr>Evaluating the Bayesian Estimates</vt:lpstr>
      <vt:lpstr>Evaluating Trace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Plotting the Regression Line</vt:lpstr>
      <vt:lpstr>PowerPoint Presentation</vt:lpstr>
      <vt:lpstr>Model Fit Comparisons</vt:lpstr>
      <vt:lpstr>Plotting Density Distribution and Correlation of Regression Estimates</vt:lpstr>
      <vt:lpstr>PowerPoint Presentation</vt:lpstr>
      <vt:lpstr>PowerPoint Presentation</vt:lpstr>
      <vt:lpstr>Testing against the null</vt:lpstr>
      <vt:lpstr>PowerPoint Presentation</vt:lpstr>
      <vt:lpstr>PowerPoint Presentation</vt:lpstr>
      <vt:lpstr>Testing against Alt. Models</vt:lpstr>
      <vt:lpstr>PowerPoint Presentation</vt:lpstr>
      <vt:lpstr>Testing Against specific models</vt:lpstr>
      <vt:lpstr>The Answer to the ultimate Question…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hitchhiker's Guide to Bayesian Statistics</dc:title>
  <dc:creator>Ty Partridge</dc:creator>
  <cp:lastModifiedBy>Ty Partridge</cp:lastModifiedBy>
  <cp:revision>3</cp:revision>
  <dcterms:created xsi:type="dcterms:W3CDTF">2019-11-12T23:02:09Z</dcterms:created>
  <dcterms:modified xsi:type="dcterms:W3CDTF">2019-11-12T23:19:46Z</dcterms:modified>
</cp:coreProperties>
</file>