
<file path=[Content_Types].xml><?xml version="1.0" encoding="utf-8"?>
<Types xmlns="http://schemas.openxmlformats.org/package/2006/content-types">
  <Default Extension="0"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8" r:id="rId1"/>
  </p:sldMasterIdLst>
  <p:notesMasterIdLst>
    <p:notesMasterId r:id="rId68"/>
  </p:notesMasterIdLst>
  <p:sldIdLst>
    <p:sldId id="256" r:id="rId2"/>
    <p:sldId id="392" r:id="rId3"/>
    <p:sldId id="398" r:id="rId4"/>
    <p:sldId id="393" r:id="rId5"/>
    <p:sldId id="394" r:id="rId6"/>
    <p:sldId id="395" r:id="rId7"/>
    <p:sldId id="397" r:id="rId8"/>
    <p:sldId id="396" r:id="rId9"/>
    <p:sldId id="391" r:id="rId10"/>
    <p:sldId id="258" r:id="rId11"/>
    <p:sldId id="259" r:id="rId12"/>
    <p:sldId id="266" r:id="rId13"/>
    <p:sldId id="260" r:id="rId14"/>
    <p:sldId id="261" r:id="rId15"/>
    <p:sldId id="262" r:id="rId16"/>
    <p:sldId id="263" r:id="rId17"/>
    <p:sldId id="264" r:id="rId18"/>
    <p:sldId id="399" r:id="rId19"/>
    <p:sldId id="400" r:id="rId20"/>
    <p:sldId id="401" r:id="rId21"/>
    <p:sldId id="265" r:id="rId22"/>
    <p:sldId id="274" r:id="rId23"/>
    <p:sldId id="275" r:id="rId24"/>
    <p:sldId id="287" r:id="rId25"/>
    <p:sldId id="270" r:id="rId26"/>
    <p:sldId id="273" r:id="rId27"/>
    <p:sldId id="288" r:id="rId28"/>
    <p:sldId id="289" r:id="rId29"/>
    <p:sldId id="272" r:id="rId30"/>
    <p:sldId id="290" r:id="rId31"/>
    <p:sldId id="291" r:id="rId32"/>
    <p:sldId id="292" r:id="rId33"/>
    <p:sldId id="402" r:id="rId34"/>
    <p:sldId id="410" r:id="rId35"/>
    <p:sldId id="409" r:id="rId36"/>
    <p:sldId id="281" r:id="rId37"/>
    <p:sldId id="305" r:id="rId38"/>
    <p:sldId id="286" r:id="rId39"/>
    <p:sldId id="282" r:id="rId40"/>
    <p:sldId id="411" r:id="rId41"/>
    <p:sldId id="412" r:id="rId42"/>
    <p:sldId id="413" r:id="rId43"/>
    <p:sldId id="414" r:id="rId44"/>
    <p:sldId id="415" r:id="rId45"/>
    <p:sldId id="416" r:id="rId46"/>
    <p:sldId id="294" r:id="rId47"/>
    <p:sldId id="297" r:id="rId48"/>
    <p:sldId id="296" r:id="rId49"/>
    <p:sldId id="300" r:id="rId50"/>
    <p:sldId id="302" r:id="rId51"/>
    <p:sldId id="301" r:id="rId52"/>
    <p:sldId id="303" r:id="rId53"/>
    <p:sldId id="298" r:id="rId54"/>
    <p:sldId id="417" r:id="rId55"/>
    <p:sldId id="283" r:id="rId56"/>
    <p:sldId id="404" r:id="rId57"/>
    <p:sldId id="405" r:id="rId58"/>
    <p:sldId id="406" r:id="rId59"/>
    <p:sldId id="407" r:id="rId60"/>
    <p:sldId id="408" r:id="rId61"/>
    <p:sldId id="293" r:id="rId62"/>
    <p:sldId id="342" r:id="rId63"/>
    <p:sldId id="387" r:id="rId64"/>
    <p:sldId id="386" r:id="rId65"/>
    <p:sldId id="388" r:id="rId66"/>
    <p:sldId id="389"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58" y="134"/>
      </p:cViewPr>
      <p:guideLst/>
    </p:cSldViewPr>
  </p:slideViewPr>
  <p:notesTextViewPr>
    <p:cViewPr>
      <p:scale>
        <a:sx n="1" d="1"/>
        <a:sy n="1" d="1"/>
      </p:scale>
      <p:origin x="0" y="0"/>
    </p:cViewPr>
  </p:notesTextViewPr>
  <p:sorterViewPr>
    <p:cViewPr>
      <p:scale>
        <a:sx n="40" d="100"/>
        <a:sy n="40" d="100"/>
      </p:scale>
      <p:origin x="0" y="-23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09400F-CB13-4C82-8083-52B04B17A2CC}" type="doc">
      <dgm:prSet loTypeId="urn:microsoft.com/office/officeart/2005/8/layout/vProcess5" loCatId="process" qsTypeId="urn:microsoft.com/office/officeart/2005/8/quickstyle/simple2" qsCatId="simple" csTypeId="urn:microsoft.com/office/officeart/2005/8/colors/accent3_2" csCatId="accent3" phldr="1"/>
      <dgm:spPr/>
      <dgm:t>
        <a:bodyPr/>
        <a:lstStyle/>
        <a:p>
          <a:endParaRPr lang="en-US"/>
        </a:p>
      </dgm:t>
    </dgm:pt>
    <dgm:pt modelId="{2AC22EA1-6B83-43B4-9A1A-E3AC95A4BF50}">
      <dgm:prSet/>
      <dgm:spPr/>
      <dgm:t>
        <a:bodyPr/>
        <a:lstStyle/>
        <a:p>
          <a:r>
            <a:rPr lang="en-US" dirty="0"/>
            <a:t>Introduction – Overview, History and Intended Use</a:t>
          </a:r>
        </a:p>
      </dgm:t>
    </dgm:pt>
    <dgm:pt modelId="{5468A282-15FC-4F62-A7B5-C305BFC1E898}" type="parTrans" cxnId="{F0331F4D-A3C3-4B04-B589-D9D352DB5AA6}">
      <dgm:prSet/>
      <dgm:spPr/>
      <dgm:t>
        <a:bodyPr/>
        <a:lstStyle/>
        <a:p>
          <a:endParaRPr lang="en-US"/>
        </a:p>
      </dgm:t>
    </dgm:pt>
    <dgm:pt modelId="{4F9D5AE8-5B39-4070-99BC-BA0D6AE51FF4}" type="sibTrans" cxnId="{F0331F4D-A3C3-4B04-B589-D9D352DB5AA6}">
      <dgm:prSet/>
      <dgm:spPr/>
      <dgm:t>
        <a:bodyPr/>
        <a:lstStyle/>
        <a:p>
          <a:endParaRPr lang="en-US"/>
        </a:p>
      </dgm:t>
    </dgm:pt>
    <dgm:pt modelId="{C1045E9A-93BC-45B8-8F1E-E808ADD0C7C5}">
      <dgm:prSet/>
      <dgm:spPr/>
      <dgm:t>
        <a:bodyPr/>
        <a:lstStyle/>
        <a:p>
          <a:r>
            <a:rPr lang="en-US" dirty="0"/>
            <a:t>Five Universal Assessment Tools</a:t>
          </a:r>
        </a:p>
      </dgm:t>
    </dgm:pt>
    <dgm:pt modelId="{F6DC3435-DD06-43CE-8586-1949EFEF0B06}" type="parTrans" cxnId="{CC7F6B64-EDFD-4B3E-B76A-701F0CAFF0CC}">
      <dgm:prSet/>
      <dgm:spPr/>
      <dgm:t>
        <a:bodyPr/>
        <a:lstStyle/>
        <a:p>
          <a:endParaRPr lang="en-US"/>
        </a:p>
      </dgm:t>
    </dgm:pt>
    <dgm:pt modelId="{E2811B2B-FC38-49DD-A158-645317025B29}" type="sibTrans" cxnId="{CC7F6B64-EDFD-4B3E-B76A-701F0CAFF0CC}">
      <dgm:prSet/>
      <dgm:spPr/>
      <dgm:t>
        <a:bodyPr/>
        <a:lstStyle/>
        <a:p>
          <a:endParaRPr lang="en-US"/>
        </a:p>
      </dgm:t>
    </dgm:pt>
    <dgm:pt modelId="{A81F740C-53AE-4270-AEEF-C7C53C49696E}">
      <dgm:prSet/>
      <dgm:spPr/>
      <dgm:t>
        <a:bodyPr/>
        <a:lstStyle/>
        <a:p>
          <a:endParaRPr lang="en-US" dirty="0"/>
        </a:p>
      </dgm:t>
    </dgm:pt>
    <dgm:pt modelId="{6E0613A2-DC15-41E1-9135-5CA295A4AD39}" type="parTrans" cxnId="{A88F3D1A-9539-4A05-A5BE-17437CF2CAA1}">
      <dgm:prSet/>
      <dgm:spPr/>
      <dgm:t>
        <a:bodyPr/>
        <a:lstStyle/>
        <a:p>
          <a:endParaRPr lang="en-US"/>
        </a:p>
      </dgm:t>
    </dgm:pt>
    <dgm:pt modelId="{72E7B338-68A1-453F-B1B8-7A23B78EE38B}" type="sibTrans" cxnId="{A88F3D1A-9539-4A05-A5BE-17437CF2CAA1}">
      <dgm:prSet/>
      <dgm:spPr/>
      <dgm:t>
        <a:bodyPr/>
        <a:lstStyle/>
        <a:p>
          <a:endParaRPr lang="en-US"/>
        </a:p>
      </dgm:t>
    </dgm:pt>
    <dgm:pt modelId="{9A315F09-C5F1-4E87-9549-0A0A465B56A1}">
      <dgm:prSet/>
      <dgm:spPr/>
      <dgm:t>
        <a:bodyPr/>
        <a:lstStyle/>
        <a:p>
          <a:r>
            <a:rPr lang="en-US"/>
            <a:t>Blueprint Alignment Assessment Tool</a:t>
          </a:r>
        </a:p>
      </dgm:t>
    </dgm:pt>
    <dgm:pt modelId="{1F68E413-E2DC-4A7F-9F6A-1C70F7D47969}" type="parTrans" cxnId="{4947F0B1-2291-49AB-A30D-8A95A0FFF6AF}">
      <dgm:prSet/>
      <dgm:spPr/>
      <dgm:t>
        <a:bodyPr/>
        <a:lstStyle/>
        <a:p>
          <a:endParaRPr lang="en-US"/>
        </a:p>
      </dgm:t>
    </dgm:pt>
    <dgm:pt modelId="{EF2F2539-0054-48C9-8F13-85C61A43AAC9}" type="sibTrans" cxnId="{4947F0B1-2291-49AB-A30D-8A95A0FFF6AF}">
      <dgm:prSet/>
      <dgm:spPr/>
      <dgm:t>
        <a:bodyPr/>
        <a:lstStyle/>
        <a:p>
          <a:endParaRPr lang="en-US"/>
        </a:p>
      </dgm:t>
    </dgm:pt>
    <dgm:pt modelId="{401AC5A6-D2AB-4230-A9EB-9839F09268BF}">
      <dgm:prSet/>
      <dgm:spPr/>
      <dgm:t>
        <a:bodyPr/>
        <a:lstStyle/>
        <a:p>
          <a:r>
            <a:rPr lang="en-US"/>
            <a:t>Red Flag Interpretation</a:t>
          </a:r>
        </a:p>
      </dgm:t>
    </dgm:pt>
    <dgm:pt modelId="{17AF6372-1EC6-4EB3-91D7-97F3445E83AC}" type="parTrans" cxnId="{07DE9D4E-3FCD-4DC6-8785-5244BA952E9C}">
      <dgm:prSet/>
      <dgm:spPr/>
      <dgm:t>
        <a:bodyPr/>
        <a:lstStyle/>
        <a:p>
          <a:endParaRPr lang="en-US"/>
        </a:p>
      </dgm:t>
    </dgm:pt>
    <dgm:pt modelId="{A31ED68F-1D23-4E61-99C2-0BCBC475681A}" type="sibTrans" cxnId="{07DE9D4E-3FCD-4DC6-8785-5244BA952E9C}">
      <dgm:prSet/>
      <dgm:spPr/>
      <dgm:t>
        <a:bodyPr/>
        <a:lstStyle/>
        <a:p>
          <a:endParaRPr lang="en-US"/>
        </a:p>
      </dgm:t>
    </dgm:pt>
    <dgm:pt modelId="{FF0E8321-C319-46D3-9A58-B32D5A72AB3C}">
      <dgm:prSet/>
      <dgm:spPr/>
      <dgm:t>
        <a:bodyPr/>
        <a:lstStyle/>
        <a:p>
          <a:r>
            <a:rPr lang="en-US"/>
            <a:t>Assessment Glossary</a:t>
          </a:r>
        </a:p>
      </dgm:t>
    </dgm:pt>
    <dgm:pt modelId="{03694AF7-2023-49D4-861A-750E46F89A1E}" type="parTrans" cxnId="{837BEED6-C094-4E45-A258-7B1089AEF770}">
      <dgm:prSet/>
      <dgm:spPr/>
      <dgm:t>
        <a:bodyPr/>
        <a:lstStyle/>
        <a:p>
          <a:endParaRPr lang="en-US"/>
        </a:p>
      </dgm:t>
    </dgm:pt>
    <dgm:pt modelId="{19A6B900-BA4B-4758-A534-4B890A8AF493}" type="sibTrans" cxnId="{837BEED6-C094-4E45-A258-7B1089AEF770}">
      <dgm:prSet/>
      <dgm:spPr/>
      <dgm:t>
        <a:bodyPr/>
        <a:lstStyle/>
        <a:p>
          <a:endParaRPr lang="en-US"/>
        </a:p>
      </dgm:t>
    </dgm:pt>
    <dgm:pt modelId="{26A51FA7-896C-45CB-8F51-6327E1AF3AAB}" type="pres">
      <dgm:prSet presAssocID="{5209400F-CB13-4C82-8083-52B04B17A2CC}" presName="outerComposite" presStyleCnt="0">
        <dgm:presLayoutVars>
          <dgm:chMax val="5"/>
          <dgm:dir/>
          <dgm:resizeHandles val="exact"/>
        </dgm:presLayoutVars>
      </dgm:prSet>
      <dgm:spPr/>
    </dgm:pt>
    <dgm:pt modelId="{2BC7607F-1F95-45AD-BAE3-374AE4B6C1FF}" type="pres">
      <dgm:prSet presAssocID="{5209400F-CB13-4C82-8083-52B04B17A2CC}" presName="dummyMaxCanvas" presStyleCnt="0">
        <dgm:presLayoutVars/>
      </dgm:prSet>
      <dgm:spPr/>
    </dgm:pt>
    <dgm:pt modelId="{B5FC3845-9324-41D3-9319-476776AA592D}" type="pres">
      <dgm:prSet presAssocID="{5209400F-CB13-4C82-8083-52B04B17A2CC}" presName="FiveNodes_1" presStyleLbl="node1" presStyleIdx="0" presStyleCnt="5">
        <dgm:presLayoutVars>
          <dgm:bulletEnabled val="1"/>
        </dgm:presLayoutVars>
      </dgm:prSet>
      <dgm:spPr/>
    </dgm:pt>
    <dgm:pt modelId="{1D0CC182-95E0-4158-AB49-86DC623EA6F1}" type="pres">
      <dgm:prSet presAssocID="{5209400F-CB13-4C82-8083-52B04B17A2CC}" presName="FiveNodes_2" presStyleLbl="node1" presStyleIdx="1" presStyleCnt="5">
        <dgm:presLayoutVars>
          <dgm:bulletEnabled val="1"/>
        </dgm:presLayoutVars>
      </dgm:prSet>
      <dgm:spPr/>
    </dgm:pt>
    <dgm:pt modelId="{DF89FC41-BDA5-4ABA-BA42-CB5FF6D951A1}" type="pres">
      <dgm:prSet presAssocID="{5209400F-CB13-4C82-8083-52B04B17A2CC}" presName="FiveNodes_3" presStyleLbl="node1" presStyleIdx="2" presStyleCnt="5">
        <dgm:presLayoutVars>
          <dgm:bulletEnabled val="1"/>
        </dgm:presLayoutVars>
      </dgm:prSet>
      <dgm:spPr/>
    </dgm:pt>
    <dgm:pt modelId="{86A64BA2-E3B8-47BC-9CF3-159F3E1B0EF6}" type="pres">
      <dgm:prSet presAssocID="{5209400F-CB13-4C82-8083-52B04B17A2CC}" presName="FiveNodes_4" presStyleLbl="node1" presStyleIdx="3" presStyleCnt="5">
        <dgm:presLayoutVars>
          <dgm:bulletEnabled val="1"/>
        </dgm:presLayoutVars>
      </dgm:prSet>
      <dgm:spPr/>
    </dgm:pt>
    <dgm:pt modelId="{612A1CE0-3C22-42FA-A509-EAF25DDAC00E}" type="pres">
      <dgm:prSet presAssocID="{5209400F-CB13-4C82-8083-52B04B17A2CC}" presName="FiveNodes_5" presStyleLbl="node1" presStyleIdx="4" presStyleCnt="5">
        <dgm:presLayoutVars>
          <dgm:bulletEnabled val="1"/>
        </dgm:presLayoutVars>
      </dgm:prSet>
      <dgm:spPr/>
    </dgm:pt>
    <dgm:pt modelId="{F15C5F0A-84FA-480C-AE10-C3DC30ACAC25}" type="pres">
      <dgm:prSet presAssocID="{5209400F-CB13-4C82-8083-52B04B17A2CC}" presName="FiveConn_1-2" presStyleLbl="fgAccFollowNode1" presStyleIdx="0" presStyleCnt="4">
        <dgm:presLayoutVars>
          <dgm:bulletEnabled val="1"/>
        </dgm:presLayoutVars>
      </dgm:prSet>
      <dgm:spPr/>
    </dgm:pt>
    <dgm:pt modelId="{1515687F-5E6D-404D-9ECE-DDB57C04D323}" type="pres">
      <dgm:prSet presAssocID="{5209400F-CB13-4C82-8083-52B04B17A2CC}" presName="FiveConn_2-3" presStyleLbl="fgAccFollowNode1" presStyleIdx="1" presStyleCnt="4">
        <dgm:presLayoutVars>
          <dgm:bulletEnabled val="1"/>
        </dgm:presLayoutVars>
      </dgm:prSet>
      <dgm:spPr/>
    </dgm:pt>
    <dgm:pt modelId="{E56186D7-6615-42C4-91DB-F6C2200D23C3}" type="pres">
      <dgm:prSet presAssocID="{5209400F-CB13-4C82-8083-52B04B17A2CC}" presName="FiveConn_3-4" presStyleLbl="fgAccFollowNode1" presStyleIdx="2" presStyleCnt="4">
        <dgm:presLayoutVars>
          <dgm:bulletEnabled val="1"/>
        </dgm:presLayoutVars>
      </dgm:prSet>
      <dgm:spPr/>
    </dgm:pt>
    <dgm:pt modelId="{51DB5DB8-37AC-4181-B0F5-6EFD04DB8FE4}" type="pres">
      <dgm:prSet presAssocID="{5209400F-CB13-4C82-8083-52B04B17A2CC}" presName="FiveConn_4-5" presStyleLbl="fgAccFollowNode1" presStyleIdx="3" presStyleCnt="4">
        <dgm:presLayoutVars>
          <dgm:bulletEnabled val="1"/>
        </dgm:presLayoutVars>
      </dgm:prSet>
      <dgm:spPr/>
    </dgm:pt>
    <dgm:pt modelId="{B415B612-5D4C-43ED-A767-14234D1B3E4B}" type="pres">
      <dgm:prSet presAssocID="{5209400F-CB13-4C82-8083-52B04B17A2CC}" presName="FiveNodes_1_text" presStyleLbl="node1" presStyleIdx="4" presStyleCnt="5">
        <dgm:presLayoutVars>
          <dgm:bulletEnabled val="1"/>
        </dgm:presLayoutVars>
      </dgm:prSet>
      <dgm:spPr/>
    </dgm:pt>
    <dgm:pt modelId="{8870CF4D-6C2C-45E7-9CCF-B521F6EBE61A}" type="pres">
      <dgm:prSet presAssocID="{5209400F-CB13-4C82-8083-52B04B17A2CC}" presName="FiveNodes_2_text" presStyleLbl="node1" presStyleIdx="4" presStyleCnt="5">
        <dgm:presLayoutVars>
          <dgm:bulletEnabled val="1"/>
        </dgm:presLayoutVars>
      </dgm:prSet>
      <dgm:spPr/>
    </dgm:pt>
    <dgm:pt modelId="{B496FCB9-3932-4E80-9FA2-93E124588C83}" type="pres">
      <dgm:prSet presAssocID="{5209400F-CB13-4C82-8083-52B04B17A2CC}" presName="FiveNodes_3_text" presStyleLbl="node1" presStyleIdx="4" presStyleCnt="5">
        <dgm:presLayoutVars>
          <dgm:bulletEnabled val="1"/>
        </dgm:presLayoutVars>
      </dgm:prSet>
      <dgm:spPr/>
    </dgm:pt>
    <dgm:pt modelId="{FC26A30F-F111-469D-AA5D-F0108287FA1B}" type="pres">
      <dgm:prSet presAssocID="{5209400F-CB13-4C82-8083-52B04B17A2CC}" presName="FiveNodes_4_text" presStyleLbl="node1" presStyleIdx="4" presStyleCnt="5">
        <dgm:presLayoutVars>
          <dgm:bulletEnabled val="1"/>
        </dgm:presLayoutVars>
      </dgm:prSet>
      <dgm:spPr/>
    </dgm:pt>
    <dgm:pt modelId="{A1F29D50-B773-4223-B652-08823CE2C62C}" type="pres">
      <dgm:prSet presAssocID="{5209400F-CB13-4C82-8083-52B04B17A2CC}" presName="FiveNodes_5_text" presStyleLbl="node1" presStyleIdx="4" presStyleCnt="5">
        <dgm:presLayoutVars>
          <dgm:bulletEnabled val="1"/>
        </dgm:presLayoutVars>
      </dgm:prSet>
      <dgm:spPr/>
    </dgm:pt>
  </dgm:ptLst>
  <dgm:cxnLst>
    <dgm:cxn modelId="{A88F3D1A-9539-4A05-A5BE-17437CF2CAA1}" srcId="{C1045E9A-93BC-45B8-8F1E-E808ADD0C7C5}" destId="{A81F740C-53AE-4270-AEEF-C7C53C49696E}" srcOrd="0" destOrd="0" parTransId="{6E0613A2-DC15-41E1-9135-5CA295A4AD39}" sibTransId="{72E7B338-68A1-453F-B1B8-7A23B78EE38B}"/>
    <dgm:cxn modelId="{1F6A1D2F-7DA2-4DE6-A623-428D6441B398}" type="presOf" srcId="{4F9D5AE8-5B39-4070-99BC-BA0D6AE51FF4}" destId="{F15C5F0A-84FA-480C-AE10-C3DC30ACAC25}" srcOrd="0" destOrd="0" presId="urn:microsoft.com/office/officeart/2005/8/layout/vProcess5"/>
    <dgm:cxn modelId="{764D3C36-07F0-4A5A-B7F0-B954EFD22E58}" type="presOf" srcId="{A31ED68F-1D23-4E61-99C2-0BCBC475681A}" destId="{51DB5DB8-37AC-4181-B0F5-6EFD04DB8FE4}" srcOrd="0" destOrd="0" presId="urn:microsoft.com/office/officeart/2005/8/layout/vProcess5"/>
    <dgm:cxn modelId="{8CA1275C-CC52-407C-BD62-594D3FDD937E}" type="presOf" srcId="{C1045E9A-93BC-45B8-8F1E-E808ADD0C7C5}" destId="{8870CF4D-6C2C-45E7-9CCF-B521F6EBE61A}" srcOrd="1" destOrd="0" presId="urn:microsoft.com/office/officeart/2005/8/layout/vProcess5"/>
    <dgm:cxn modelId="{EE7A685F-FCBA-43F0-B440-634B98ED160F}" type="presOf" srcId="{E2811B2B-FC38-49DD-A158-645317025B29}" destId="{1515687F-5E6D-404D-9ECE-DDB57C04D323}" srcOrd="0" destOrd="0" presId="urn:microsoft.com/office/officeart/2005/8/layout/vProcess5"/>
    <dgm:cxn modelId="{CC7F6B64-EDFD-4B3E-B76A-701F0CAFF0CC}" srcId="{5209400F-CB13-4C82-8083-52B04B17A2CC}" destId="{C1045E9A-93BC-45B8-8F1E-E808ADD0C7C5}" srcOrd="1" destOrd="0" parTransId="{F6DC3435-DD06-43CE-8586-1949EFEF0B06}" sibTransId="{E2811B2B-FC38-49DD-A158-645317025B29}"/>
    <dgm:cxn modelId="{66B5E844-501D-4B57-BED4-DF3886203F48}" type="presOf" srcId="{FF0E8321-C319-46D3-9A58-B32D5A72AB3C}" destId="{A1F29D50-B773-4223-B652-08823CE2C62C}" srcOrd="1" destOrd="0" presId="urn:microsoft.com/office/officeart/2005/8/layout/vProcess5"/>
    <dgm:cxn modelId="{FD1AA06A-5B10-47E9-8C48-5F1229D8ACB3}" type="presOf" srcId="{401AC5A6-D2AB-4230-A9EB-9839F09268BF}" destId="{FC26A30F-F111-469D-AA5D-F0108287FA1B}" srcOrd="1" destOrd="0" presId="urn:microsoft.com/office/officeart/2005/8/layout/vProcess5"/>
    <dgm:cxn modelId="{0292EB6A-5B73-498D-97C8-73D5040E1737}" type="presOf" srcId="{2AC22EA1-6B83-43B4-9A1A-E3AC95A4BF50}" destId="{B415B612-5D4C-43ED-A767-14234D1B3E4B}" srcOrd="1" destOrd="0" presId="urn:microsoft.com/office/officeart/2005/8/layout/vProcess5"/>
    <dgm:cxn modelId="{F0331F4D-A3C3-4B04-B589-D9D352DB5AA6}" srcId="{5209400F-CB13-4C82-8083-52B04B17A2CC}" destId="{2AC22EA1-6B83-43B4-9A1A-E3AC95A4BF50}" srcOrd="0" destOrd="0" parTransId="{5468A282-15FC-4F62-A7B5-C305BFC1E898}" sibTransId="{4F9D5AE8-5B39-4070-99BC-BA0D6AE51FF4}"/>
    <dgm:cxn modelId="{07DE9D4E-3FCD-4DC6-8785-5244BA952E9C}" srcId="{5209400F-CB13-4C82-8083-52B04B17A2CC}" destId="{401AC5A6-D2AB-4230-A9EB-9839F09268BF}" srcOrd="3" destOrd="0" parTransId="{17AF6372-1EC6-4EB3-91D7-97F3445E83AC}" sibTransId="{A31ED68F-1D23-4E61-99C2-0BCBC475681A}"/>
    <dgm:cxn modelId="{25BEBA4E-B578-4C4A-82C4-B6B3A79211BF}" type="presOf" srcId="{401AC5A6-D2AB-4230-A9EB-9839F09268BF}" destId="{86A64BA2-E3B8-47BC-9CF3-159F3E1B0EF6}" srcOrd="0" destOrd="0" presId="urn:microsoft.com/office/officeart/2005/8/layout/vProcess5"/>
    <dgm:cxn modelId="{8251DF52-0EF0-4187-9E3A-071BDA1D5A74}" type="presOf" srcId="{9A315F09-C5F1-4E87-9549-0A0A465B56A1}" destId="{DF89FC41-BDA5-4ABA-BA42-CB5FF6D951A1}" srcOrd="0" destOrd="0" presId="urn:microsoft.com/office/officeart/2005/8/layout/vProcess5"/>
    <dgm:cxn modelId="{456A1D7A-6FCD-45CA-8DF9-42BC8E92337A}" type="presOf" srcId="{C1045E9A-93BC-45B8-8F1E-E808ADD0C7C5}" destId="{1D0CC182-95E0-4158-AB49-86DC623EA6F1}" srcOrd="0" destOrd="0" presId="urn:microsoft.com/office/officeart/2005/8/layout/vProcess5"/>
    <dgm:cxn modelId="{00515396-3AFE-4986-9EA1-0ED32049BF5E}" type="presOf" srcId="{9A315F09-C5F1-4E87-9549-0A0A465B56A1}" destId="{B496FCB9-3932-4E80-9FA2-93E124588C83}" srcOrd="1" destOrd="0" presId="urn:microsoft.com/office/officeart/2005/8/layout/vProcess5"/>
    <dgm:cxn modelId="{4947F0B1-2291-49AB-A30D-8A95A0FFF6AF}" srcId="{5209400F-CB13-4C82-8083-52B04B17A2CC}" destId="{9A315F09-C5F1-4E87-9549-0A0A465B56A1}" srcOrd="2" destOrd="0" parTransId="{1F68E413-E2DC-4A7F-9F6A-1C70F7D47969}" sibTransId="{EF2F2539-0054-48C9-8F13-85C61A43AAC9}"/>
    <dgm:cxn modelId="{512698B3-CBA3-442C-BBFE-CCF8050DC713}" type="presOf" srcId="{FF0E8321-C319-46D3-9A58-B32D5A72AB3C}" destId="{612A1CE0-3C22-42FA-A509-EAF25DDAC00E}" srcOrd="0" destOrd="0" presId="urn:microsoft.com/office/officeart/2005/8/layout/vProcess5"/>
    <dgm:cxn modelId="{0F7813C6-FD48-41DC-92A7-8A4C218E57DB}" type="presOf" srcId="{2AC22EA1-6B83-43B4-9A1A-E3AC95A4BF50}" destId="{B5FC3845-9324-41D3-9319-476776AA592D}" srcOrd="0" destOrd="0" presId="urn:microsoft.com/office/officeart/2005/8/layout/vProcess5"/>
    <dgm:cxn modelId="{837BEED6-C094-4E45-A258-7B1089AEF770}" srcId="{5209400F-CB13-4C82-8083-52B04B17A2CC}" destId="{FF0E8321-C319-46D3-9A58-B32D5A72AB3C}" srcOrd="4" destOrd="0" parTransId="{03694AF7-2023-49D4-861A-750E46F89A1E}" sibTransId="{19A6B900-BA4B-4758-A534-4B890A8AF493}"/>
    <dgm:cxn modelId="{87E912DA-22A3-498A-A5E2-D8DBD4812D58}" type="presOf" srcId="{A81F740C-53AE-4270-AEEF-C7C53C49696E}" destId="{1D0CC182-95E0-4158-AB49-86DC623EA6F1}" srcOrd="0" destOrd="1" presId="urn:microsoft.com/office/officeart/2005/8/layout/vProcess5"/>
    <dgm:cxn modelId="{8BD80DF0-31DD-4A74-89F5-144C34B69398}" type="presOf" srcId="{EF2F2539-0054-48C9-8F13-85C61A43AAC9}" destId="{E56186D7-6615-42C4-91DB-F6C2200D23C3}" srcOrd="0" destOrd="0" presId="urn:microsoft.com/office/officeart/2005/8/layout/vProcess5"/>
    <dgm:cxn modelId="{9629A2F2-FA7F-4EB6-A594-9B572992718B}" type="presOf" srcId="{A81F740C-53AE-4270-AEEF-C7C53C49696E}" destId="{8870CF4D-6C2C-45E7-9CCF-B521F6EBE61A}" srcOrd="1" destOrd="1" presId="urn:microsoft.com/office/officeart/2005/8/layout/vProcess5"/>
    <dgm:cxn modelId="{670875F8-5F10-4F6D-BFD1-E2E6726000DA}" type="presOf" srcId="{5209400F-CB13-4C82-8083-52B04B17A2CC}" destId="{26A51FA7-896C-45CB-8F51-6327E1AF3AAB}" srcOrd="0" destOrd="0" presId="urn:microsoft.com/office/officeart/2005/8/layout/vProcess5"/>
    <dgm:cxn modelId="{EC9EA614-E832-47D0-ADD8-039D46CDF51F}" type="presParOf" srcId="{26A51FA7-896C-45CB-8F51-6327E1AF3AAB}" destId="{2BC7607F-1F95-45AD-BAE3-374AE4B6C1FF}" srcOrd="0" destOrd="0" presId="urn:microsoft.com/office/officeart/2005/8/layout/vProcess5"/>
    <dgm:cxn modelId="{8EC2E56F-1D70-4D0A-8A43-DEDBE7428A83}" type="presParOf" srcId="{26A51FA7-896C-45CB-8F51-6327E1AF3AAB}" destId="{B5FC3845-9324-41D3-9319-476776AA592D}" srcOrd="1" destOrd="0" presId="urn:microsoft.com/office/officeart/2005/8/layout/vProcess5"/>
    <dgm:cxn modelId="{53C8E021-4B11-48DE-B4A6-6C814CE56E19}" type="presParOf" srcId="{26A51FA7-896C-45CB-8F51-6327E1AF3AAB}" destId="{1D0CC182-95E0-4158-AB49-86DC623EA6F1}" srcOrd="2" destOrd="0" presId="urn:microsoft.com/office/officeart/2005/8/layout/vProcess5"/>
    <dgm:cxn modelId="{F1B5E260-D64F-43D4-9767-CED9D92A572C}" type="presParOf" srcId="{26A51FA7-896C-45CB-8F51-6327E1AF3AAB}" destId="{DF89FC41-BDA5-4ABA-BA42-CB5FF6D951A1}" srcOrd="3" destOrd="0" presId="urn:microsoft.com/office/officeart/2005/8/layout/vProcess5"/>
    <dgm:cxn modelId="{711FCA8C-4CDC-4536-9CD7-E744A3564FA6}" type="presParOf" srcId="{26A51FA7-896C-45CB-8F51-6327E1AF3AAB}" destId="{86A64BA2-E3B8-47BC-9CF3-159F3E1B0EF6}" srcOrd="4" destOrd="0" presId="urn:microsoft.com/office/officeart/2005/8/layout/vProcess5"/>
    <dgm:cxn modelId="{4F2793C9-7424-4BAB-909D-F4EDF1F98F9F}" type="presParOf" srcId="{26A51FA7-896C-45CB-8F51-6327E1AF3AAB}" destId="{612A1CE0-3C22-42FA-A509-EAF25DDAC00E}" srcOrd="5" destOrd="0" presId="urn:microsoft.com/office/officeart/2005/8/layout/vProcess5"/>
    <dgm:cxn modelId="{CD1F9D36-F1F8-478A-9813-EAE6DEF0F4ED}" type="presParOf" srcId="{26A51FA7-896C-45CB-8F51-6327E1AF3AAB}" destId="{F15C5F0A-84FA-480C-AE10-C3DC30ACAC25}" srcOrd="6" destOrd="0" presId="urn:microsoft.com/office/officeart/2005/8/layout/vProcess5"/>
    <dgm:cxn modelId="{7FEE604B-7467-422C-955F-93216014DE18}" type="presParOf" srcId="{26A51FA7-896C-45CB-8F51-6327E1AF3AAB}" destId="{1515687F-5E6D-404D-9ECE-DDB57C04D323}" srcOrd="7" destOrd="0" presId="urn:microsoft.com/office/officeart/2005/8/layout/vProcess5"/>
    <dgm:cxn modelId="{E604315B-1886-4FF3-A3AC-84F72D4E8569}" type="presParOf" srcId="{26A51FA7-896C-45CB-8F51-6327E1AF3AAB}" destId="{E56186D7-6615-42C4-91DB-F6C2200D23C3}" srcOrd="8" destOrd="0" presId="urn:microsoft.com/office/officeart/2005/8/layout/vProcess5"/>
    <dgm:cxn modelId="{C6019F62-B6D6-4A7F-B68E-27B9CBDC2BAA}" type="presParOf" srcId="{26A51FA7-896C-45CB-8F51-6327E1AF3AAB}" destId="{51DB5DB8-37AC-4181-B0F5-6EFD04DB8FE4}" srcOrd="9" destOrd="0" presId="urn:microsoft.com/office/officeart/2005/8/layout/vProcess5"/>
    <dgm:cxn modelId="{5D730F0C-DFDC-40CF-AAF1-DACED9C61B66}" type="presParOf" srcId="{26A51FA7-896C-45CB-8F51-6327E1AF3AAB}" destId="{B415B612-5D4C-43ED-A767-14234D1B3E4B}" srcOrd="10" destOrd="0" presId="urn:microsoft.com/office/officeart/2005/8/layout/vProcess5"/>
    <dgm:cxn modelId="{73ADEA03-3726-4194-9706-768010760708}" type="presParOf" srcId="{26A51FA7-896C-45CB-8F51-6327E1AF3AAB}" destId="{8870CF4D-6C2C-45E7-9CCF-B521F6EBE61A}" srcOrd="11" destOrd="0" presId="urn:microsoft.com/office/officeart/2005/8/layout/vProcess5"/>
    <dgm:cxn modelId="{E083D6EC-0E25-4020-AC69-CA5116510DDF}" type="presParOf" srcId="{26A51FA7-896C-45CB-8F51-6327E1AF3AAB}" destId="{B496FCB9-3932-4E80-9FA2-93E124588C83}" srcOrd="12" destOrd="0" presId="urn:microsoft.com/office/officeart/2005/8/layout/vProcess5"/>
    <dgm:cxn modelId="{349F5C40-E1ED-4BF0-8679-7C9DB0269081}" type="presParOf" srcId="{26A51FA7-896C-45CB-8F51-6327E1AF3AAB}" destId="{FC26A30F-F111-469D-AA5D-F0108287FA1B}" srcOrd="13" destOrd="0" presId="urn:microsoft.com/office/officeart/2005/8/layout/vProcess5"/>
    <dgm:cxn modelId="{50D7BF07-D949-4D87-A24D-5BD98815ABDC}" type="presParOf" srcId="{26A51FA7-896C-45CB-8F51-6327E1AF3AAB}" destId="{A1F29D50-B773-4223-B652-08823CE2C62C}"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1A41BA-9030-42A1-8597-B4E77A7E8E4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973DABC-0BA8-46D0-ACC0-626167E42E56}">
      <dgm:prSet phldrT="[Text]"/>
      <dgm:spPr/>
      <dgm:t>
        <a:bodyPr/>
        <a:lstStyle/>
        <a:p>
          <a:r>
            <a:rPr lang="en-US"/>
            <a:t>Collaboration/Partnership Assessment</a:t>
          </a:r>
        </a:p>
      </dgm:t>
    </dgm:pt>
    <dgm:pt modelId="{C599D8CF-0B6C-4659-8FAF-FAB616CB3391}" type="parTrans" cxnId="{5E248DD8-C6CB-4E57-89B9-250536DA3D46}">
      <dgm:prSet/>
      <dgm:spPr/>
      <dgm:t>
        <a:bodyPr/>
        <a:lstStyle/>
        <a:p>
          <a:endParaRPr lang="en-US"/>
        </a:p>
      </dgm:t>
    </dgm:pt>
    <dgm:pt modelId="{F165129B-3909-4B8A-B1DE-E8802CE69979}" type="sibTrans" cxnId="{5E248DD8-C6CB-4E57-89B9-250536DA3D46}">
      <dgm:prSet/>
      <dgm:spPr/>
      <dgm:t>
        <a:bodyPr/>
        <a:lstStyle/>
        <a:p>
          <a:endParaRPr lang="en-US"/>
        </a:p>
      </dgm:t>
    </dgm:pt>
    <dgm:pt modelId="{21532536-EC72-43E3-A51F-A0D54C568D09}">
      <dgm:prSet phldrT="[Text]"/>
      <dgm:spPr/>
      <dgm:t>
        <a:bodyPr/>
        <a:lstStyle/>
        <a:p>
          <a:r>
            <a:rPr lang="en-US" dirty="0"/>
            <a:t>Data Driven Organizational Assessment</a:t>
          </a:r>
        </a:p>
      </dgm:t>
    </dgm:pt>
    <dgm:pt modelId="{BDB755D8-CADD-4A61-8C5A-3EE4F447D409}" type="parTrans" cxnId="{2F8BEB54-403F-4504-B839-D81B365B78B9}">
      <dgm:prSet/>
      <dgm:spPr/>
      <dgm:t>
        <a:bodyPr/>
        <a:lstStyle/>
        <a:p>
          <a:endParaRPr lang="en-US"/>
        </a:p>
      </dgm:t>
    </dgm:pt>
    <dgm:pt modelId="{1D014281-5ABD-4F0A-87B7-D4AAAF98440B}" type="sibTrans" cxnId="{2F8BEB54-403F-4504-B839-D81B365B78B9}">
      <dgm:prSet/>
      <dgm:spPr/>
      <dgm:t>
        <a:bodyPr/>
        <a:lstStyle/>
        <a:p>
          <a:endParaRPr lang="en-US"/>
        </a:p>
      </dgm:t>
    </dgm:pt>
    <dgm:pt modelId="{F94B0C61-438E-419E-B024-1C05BF2A2EA2}">
      <dgm:prSet phldrT="[Text]"/>
      <dgm:spPr/>
      <dgm:t>
        <a:bodyPr/>
        <a:lstStyle/>
        <a:p>
          <a:r>
            <a:rPr lang="en-US" dirty="0"/>
            <a:t>Family Inclusion Assessment</a:t>
          </a:r>
        </a:p>
      </dgm:t>
    </dgm:pt>
    <dgm:pt modelId="{66039EC6-203A-4C6A-8EB9-D36C21C262B5}" type="parTrans" cxnId="{001A5ACF-8877-48DD-BA79-A478725D3D76}">
      <dgm:prSet/>
      <dgm:spPr/>
      <dgm:t>
        <a:bodyPr/>
        <a:lstStyle/>
        <a:p>
          <a:endParaRPr lang="en-US"/>
        </a:p>
      </dgm:t>
    </dgm:pt>
    <dgm:pt modelId="{E1ADEAC1-F735-47AF-8322-E58C0142879F}" type="sibTrans" cxnId="{001A5ACF-8877-48DD-BA79-A478725D3D76}">
      <dgm:prSet/>
      <dgm:spPr/>
      <dgm:t>
        <a:bodyPr/>
        <a:lstStyle/>
        <a:p>
          <a:endParaRPr lang="en-US"/>
        </a:p>
      </dgm:t>
    </dgm:pt>
    <dgm:pt modelId="{E2E93538-4032-484D-8092-D9A9989391BD}">
      <dgm:prSet phldrT="[Text]"/>
      <dgm:spPr/>
      <dgm:t>
        <a:bodyPr/>
        <a:lstStyle/>
        <a:p>
          <a:r>
            <a:rPr lang="en-US" dirty="0"/>
            <a:t>Multi-Service Capacity Assessment</a:t>
          </a:r>
        </a:p>
      </dgm:t>
    </dgm:pt>
    <dgm:pt modelId="{12E728CC-2B90-48FE-BE44-6FC19E7D9FD5}" type="parTrans" cxnId="{2571DE22-9CA1-4F00-A8A4-3F104136B50C}">
      <dgm:prSet/>
      <dgm:spPr/>
      <dgm:t>
        <a:bodyPr/>
        <a:lstStyle/>
        <a:p>
          <a:endParaRPr lang="en-US"/>
        </a:p>
      </dgm:t>
    </dgm:pt>
    <dgm:pt modelId="{7AFE22CC-5647-45EB-B814-76A86D0362DC}" type="sibTrans" cxnId="{2571DE22-9CA1-4F00-A8A4-3F104136B50C}">
      <dgm:prSet/>
      <dgm:spPr/>
      <dgm:t>
        <a:bodyPr/>
        <a:lstStyle/>
        <a:p>
          <a:endParaRPr lang="en-US"/>
        </a:p>
      </dgm:t>
    </dgm:pt>
    <dgm:pt modelId="{A10BEC55-7C28-4B82-8E28-B6F7831817EB}">
      <dgm:prSet phldrT="[Text]"/>
      <dgm:spPr/>
      <dgm:t>
        <a:bodyPr/>
        <a:lstStyle/>
        <a:p>
          <a:r>
            <a:rPr lang="en-US" dirty="0"/>
            <a:t>Communication Assessment</a:t>
          </a:r>
        </a:p>
      </dgm:t>
    </dgm:pt>
    <dgm:pt modelId="{7C9BA94A-517B-41EF-9770-3467AE36E75C}" type="parTrans" cxnId="{5F282587-3436-4BF0-A719-2DEDD3F1ECC5}">
      <dgm:prSet/>
      <dgm:spPr/>
      <dgm:t>
        <a:bodyPr/>
        <a:lstStyle/>
        <a:p>
          <a:endParaRPr lang="en-US"/>
        </a:p>
      </dgm:t>
    </dgm:pt>
    <dgm:pt modelId="{C31A5E4F-103C-4C35-966C-C4E64965BB31}" type="sibTrans" cxnId="{5F282587-3436-4BF0-A719-2DEDD3F1ECC5}">
      <dgm:prSet/>
      <dgm:spPr/>
      <dgm:t>
        <a:bodyPr/>
        <a:lstStyle/>
        <a:p>
          <a:endParaRPr lang="en-US"/>
        </a:p>
      </dgm:t>
    </dgm:pt>
    <dgm:pt modelId="{89969B90-2806-49C2-A1A9-42850CBBF1D7}">
      <dgm:prSet phldrT="[Text]"/>
      <dgm:spPr/>
      <dgm:t>
        <a:bodyPr/>
        <a:lstStyle/>
        <a:p>
          <a:r>
            <a:rPr lang="en-US"/>
            <a:t>Alignment to Blueprint* </a:t>
          </a:r>
        </a:p>
      </dgm:t>
    </dgm:pt>
    <dgm:pt modelId="{AE8A2461-9144-4467-96BE-A5A9152E57DE}" type="parTrans" cxnId="{3BE89F94-22EA-415E-AF6C-9D71C428639E}">
      <dgm:prSet/>
      <dgm:spPr/>
      <dgm:t>
        <a:bodyPr/>
        <a:lstStyle/>
        <a:p>
          <a:endParaRPr lang="en-US"/>
        </a:p>
      </dgm:t>
    </dgm:pt>
    <dgm:pt modelId="{F72D4CB6-1356-404A-A5A3-8D5727D63677}" type="sibTrans" cxnId="{3BE89F94-22EA-415E-AF6C-9D71C428639E}">
      <dgm:prSet/>
      <dgm:spPr/>
      <dgm:t>
        <a:bodyPr/>
        <a:lstStyle/>
        <a:p>
          <a:endParaRPr lang="en-US"/>
        </a:p>
      </dgm:t>
    </dgm:pt>
    <dgm:pt modelId="{D96B9B69-8D08-4C9B-B492-38A3C5FB68AE}" type="pres">
      <dgm:prSet presAssocID="{961A41BA-9030-42A1-8597-B4E77A7E8E48}" presName="Name0" presStyleCnt="0">
        <dgm:presLayoutVars>
          <dgm:chMax val="7"/>
          <dgm:chPref val="7"/>
          <dgm:dir/>
        </dgm:presLayoutVars>
      </dgm:prSet>
      <dgm:spPr/>
    </dgm:pt>
    <dgm:pt modelId="{DDBEA85F-73AD-424E-BA27-DD583AB697D2}" type="pres">
      <dgm:prSet presAssocID="{961A41BA-9030-42A1-8597-B4E77A7E8E48}" presName="Name1" presStyleCnt="0"/>
      <dgm:spPr/>
    </dgm:pt>
    <dgm:pt modelId="{78C5BCC4-BC2A-452F-BEA8-7A366C9B3992}" type="pres">
      <dgm:prSet presAssocID="{961A41BA-9030-42A1-8597-B4E77A7E8E48}" presName="cycle" presStyleCnt="0"/>
      <dgm:spPr/>
    </dgm:pt>
    <dgm:pt modelId="{4A0D7A64-5196-4EEE-8415-95A0128FF2E5}" type="pres">
      <dgm:prSet presAssocID="{961A41BA-9030-42A1-8597-B4E77A7E8E48}" presName="srcNode" presStyleLbl="node1" presStyleIdx="0" presStyleCnt="6"/>
      <dgm:spPr/>
    </dgm:pt>
    <dgm:pt modelId="{E364CE69-159A-4128-808D-F681BD41A2DE}" type="pres">
      <dgm:prSet presAssocID="{961A41BA-9030-42A1-8597-B4E77A7E8E48}" presName="conn" presStyleLbl="parChTrans1D2" presStyleIdx="0" presStyleCnt="1"/>
      <dgm:spPr/>
    </dgm:pt>
    <dgm:pt modelId="{BF310D6B-A253-4DD2-95BB-08F029509E23}" type="pres">
      <dgm:prSet presAssocID="{961A41BA-9030-42A1-8597-B4E77A7E8E48}" presName="extraNode" presStyleLbl="node1" presStyleIdx="0" presStyleCnt="6"/>
      <dgm:spPr/>
    </dgm:pt>
    <dgm:pt modelId="{AFC3DEE9-80C4-4AE4-9E0D-8253F31C0107}" type="pres">
      <dgm:prSet presAssocID="{961A41BA-9030-42A1-8597-B4E77A7E8E48}" presName="dstNode" presStyleLbl="node1" presStyleIdx="0" presStyleCnt="6"/>
      <dgm:spPr/>
    </dgm:pt>
    <dgm:pt modelId="{3B50ECE3-7C4D-4BB0-8CAD-D3ADF667F5EB}" type="pres">
      <dgm:prSet presAssocID="{F973DABC-0BA8-46D0-ACC0-626167E42E56}" presName="text_1" presStyleLbl="node1" presStyleIdx="0" presStyleCnt="6">
        <dgm:presLayoutVars>
          <dgm:bulletEnabled val="1"/>
        </dgm:presLayoutVars>
      </dgm:prSet>
      <dgm:spPr/>
    </dgm:pt>
    <dgm:pt modelId="{A218B6A4-839D-48DF-8B08-19D5FFDDE7E5}" type="pres">
      <dgm:prSet presAssocID="{F973DABC-0BA8-46D0-ACC0-626167E42E56}" presName="accent_1" presStyleCnt="0"/>
      <dgm:spPr/>
    </dgm:pt>
    <dgm:pt modelId="{C69A9928-E847-47EE-BEDA-66D0F4B0276C}" type="pres">
      <dgm:prSet presAssocID="{F973DABC-0BA8-46D0-ACC0-626167E42E56}" presName="accentRepeatNode" presStyleLbl="solidFgAcc1" presStyleIdx="0" presStyleCnt="6"/>
      <dgm:spPr/>
    </dgm:pt>
    <dgm:pt modelId="{C4B832F7-C457-4574-8718-0C940196295A}" type="pres">
      <dgm:prSet presAssocID="{21532536-EC72-43E3-A51F-A0D54C568D09}" presName="text_2" presStyleLbl="node1" presStyleIdx="1" presStyleCnt="6">
        <dgm:presLayoutVars>
          <dgm:bulletEnabled val="1"/>
        </dgm:presLayoutVars>
      </dgm:prSet>
      <dgm:spPr/>
    </dgm:pt>
    <dgm:pt modelId="{07CEEAB1-F365-494D-942C-BE1DB02AB540}" type="pres">
      <dgm:prSet presAssocID="{21532536-EC72-43E3-A51F-A0D54C568D09}" presName="accent_2" presStyleCnt="0"/>
      <dgm:spPr/>
    </dgm:pt>
    <dgm:pt modelId="{B7AD4AB2-7594-42F9-9F15-556AB1BE01B9}" type="pres">
      <dgm:prSet presAssocID="{21532536-EC72-43E3-A51F-A0D54C568D09}" presName="accentRepeatNode" presStyleLbl="solidFgAcc1" presStyleIdx="1" presStyleCnt="6"/>
      <dgm:spPr/>
    </dgm:pt>
    <dgm:pt modelId="{64B1C475-06B5-48D0-B1B1-28ADECCC25DC}" type="pres">
      <dgm:prSet presAssocID="{F94B0C61-438E-419E-B024-1C05BF2A2EA2}" presName="text_3" presStyleLbl="node1" presStyleIdx="2" presStyleCnt="6">
        <dgm:presLayoutVars>
          <dgm:bulletEnabled val="1"/>
        </dgm:presLayoutVars>
      </dgm:prSet>
      <dgm:spPr/>
    </dgm:pt>
    <dgm:pt modelId="{8557E2AD-A274-479C-B75A-9B40F08106BE}" type="pres">
      <dgm:prSet presAssocID="{F94B0C61-438E-419E-B024-1C05BF2A2EA2}" presName="accent_3" presStyleCnt="0"/>
      <dgm:spPr/>
    </dgm:pt>
    <dgm:pt modelId="{A697966C-752A-4581-9550-AFD1E87F45C8}" type="pres">
      <dgm:prSet presAssocID="{F94B0C61-438E-419E-B024-1C05BF2A2EA2}" presName="accentRepeatNode" presStyleLbl="solidFgAcc1" presStyleIdx="2" presStyleCnt="6"/>
      <dgm:spPr/>
    </dgm:pt>
    <dgm:pt modelId="{CBB344D9-B3F6-4BCC-B4F9-6F4F3966B4BC}" type="pres">
      <dgm:prSet presAssocID="{E2E93538-4032-484D-8092-D9A9989391BD}" presName="text_4" presStyleLbl="node1" presStyleIdx="3" presStyleCnt="6">
        <dgm:presLayoutVars>
          <dgm:bulletEnabled val="1"/>
        </dgm:presLayoutVars>
      </dgm:prSet>
      <dgm:spPr/>
    </dgm:pt>
    <dgm:pt modelId="{F404E33D-3535-4FCE-A499-08AF217AF49E}" type="pres">
      <dgm:prSet presAssocID="{E2E93538-4032-484D-8092-D9A9989391BD}" presName="accent_4" presStyleCnt="0"/>
      <dgm:spPr/>
    </dgm:pt>
    <dgm:pt modelId="{7B33DB05-BF7C-4A9D-B0BC-693A55A575BC}" type="pres">
      <dgm:prSet presAssocID="{E2E93538-4032-484D-8092-D9A9989391BD}" presName="accentRepeatNode" presStyleLbl="solidFgAcc1" presStyleIdx="3" presStyleCnt="6"/>
      <dgm:spPr/>
    </dgm:pt>
    <dgm:pt modelId="{CC233FA7-421F-4E5B-B679-D481C438B09B}" type="pres">
      <dgm:prSet presAssocID="{A10BEC55-7C28-4B82-8E28-B6F7831817EB}" presName="text_5" presStyleLbl="node1" presStyleIdx="4" presStyleCnt="6">
        <dgm:presLayoutVars>
          <dgm:bulletEnabled val="1"/>
        </dgm:presLayoutVars>
      </dgm:prSet>
      <dgm:spPr/>
    </dgm:pt>
    <dgm:pt modelId="{CCFE9421-A6C5-49F9-A3D4-890F76233A38}" type="pres">
      <dgm:prSet presAssocID="{A10BEC55-7C28-4B82-8E28-B6F7831817EB}" presName="accent_5" presStyleCnt="0"/>
      <dgm:spPr/>
    </dgm:pt>
    <dgm:pt modelId="{E2DFFEDA-A896-494E-B8BF-4B352354F0FA}" type="pres">
      <dgm:prSet presAssocID="{A10BEC55-7C28-4B82-8E28-B6F7831817EB}" presName="accentRepeatNode" presStyleLbl="solidFgAcc1" presStyleIdx="4" presStyleCnt="6"/>
      <dgm:spPr/>
    </dgm:pt>
    <dgm:pt modelId="{EFE6877E-855E-4D29-A508-7C83068A353F}" type="pres">
      <dgm:prSet presAssocID="{89969B90-2806-49C2-A1A9-42850CBBF1D7}" presName="text_6" presStyleLbl="node1" presStyleIdx="5" presStyleCnt="6">
        <dgm:presLayoutVars>
          <dgm:bulletEnabled val="1"/>
        </dgm:presLayoutVars>
      </dgm:prSet>
      <dgm:spPr/>
    </dgm:pt>
    <dgm:pt modelId="{77DA6364-770A-4413-921C-B966D5F0AE8A}" type="pres">
      <dgm:prSet presAssocID="{89969B90-2806-49C2-A1A9-42850CBBF1D7}" presName="accent_6" presStyleCnt="0"/>
      <dgm:spPr/>
    </dgm:pt>
    <dgm:pt modelId="{8704AF33-D5F5-4302-A00A-A56A72BE333C}" type="pres">
      <dgm:prSet presAssocID="{89969B90-2806-49C2-A1A9-42850CBBF1D7}" presName="accentRepeatNode" presStyleLbl="solidFgAcc1" presStyleIdx="5" presStyleCnt="6"/>
      <dgm:spPr/>
    </dgm:pt>
  </dgm:ptLst>
  <dgm:cxnLst>
    <dgm:cxn modelId="{F05B1711-BD42-4436-9B0F-92F68CF2462A}" type="presOf" srcId="{961A41BA-9030-42A1-8597-B4E77A7E8E48}" destId="{D96B9B69-8D08-4C9B-B492-38A3C5FB68AE}" srcOrd="0" destOrd="0" presId="urn:microsoft.com/office/officeart/2008/layout/VerticalCurvedList"/>
    <dgm:cxn modelId="{2571DE22-9CA1-4F00-A8A4-3F104136B50C}" srcId="{961A41BA-9030-42A1-8597-B4E77A7E8E48}" destId="{E2E93538-4032-484D-8092-D9A9989391BD}" srcOrd="3" destOrd="0" parTransId="{12E728CC-2B90-48FE-BE44-6FC19E7D9FD5}" sibTransId="{7AFE22CC-5647-45EB-B814-76A86D0362DC}"/>
    <dgm:cxn modelId="{59A1C52B-F064-4D54-A11F-5AE8B3C099BF}" type="presOf" srcId="{21532536-EC72-43E3-A51F-A0D54C568D09}" destId="{C4B832F7-C457-4574-8718-0C940196295A}" srcOrd="0" destOrd="0" presId="urn:microsoft.com/office/officeart/2008/layout/VerticalCurvedList"/>
    <dgm:cxn modelId="{CCAEF839-2D86-44A3-8CB5-083979A70A10}" type="presOf" srcId="{E2E93538-4032-484D-8092-D9A9989391BD}" destId="{CBB344D9-B3F6-4BCC-B4F9-6F4F3966B4BC}" srcOrd="0" destOrd="0" presId="urn:microsoft.com/office/officeart/2008/layout/VerticalCurvedList"/>
    <dgm:cxn modelId="{2F8BEB54-403F-4504-B839-D81B365B78B9}" srcId="{961A41BA-9030-42A1-8597-B4E77A7E8E48}" destId="{21532536-EC72-43E3-A51F-A0D54C568D09}" srcOrd="1" destOrd="0" parTransId="{BDB755D8-CADD-4A61-8C5A-3EE4F447D409}" sibTransId="{1D014281-5ABD-4F0A-87B7-D4AAAF98440B}"/>
    <dgm:cxn modelId="{4BFB147E-4018-4468-ADE0-D8BF1A15F3F3}" type="presOf" srcId="{89969B90-2806-49C2-A1A9-42850CBBF1D7}" destId="{EFE6877E-855E-4D29-A508-7C83068A353F}" srcOrd="0" destOrd="0" presId="urn:microsoft.com/office/officeart/2008/layout/VerticalCurvedList"/>
    <dgm:cxn modelId="{16291E80-D439-43AB-95DA-5F8B4FA26451}" type="presOf" srcId="{A10BEC55-7C28-4B82-8E28-B6F7831817EB}" destId="{CC233FA7-421F-4E5B-B679-D481C438B09B}" srcOrd="0" destOrd="0" presId="urn:microsoft.com/office/officeart/2008/layout/VerticalCurvedList"/>
    <dgm:cxn modelId="{45109B80-7CD1-45C3-A902-2355F1A7E6FA}" type="presOf" srcId="{F165129B-3909-4B8A-B1DE-E8802CE69979}" destId="{E364CE69-159A-4128-808D-F681BD41A2DE}" srcOrd="0" destOrd="0" presId="urn:microsoft.com/office/officeart/2008/layout/VerticalCurvedList"/>
    <dgm:cxn modelId="{5F282587-3436-4BF0-A719-2DEDD3F1ECC5}" srcId="{961A41BA-9030-42A1-8597-B4E77A7E8E48}" destId="{A10BEC55-7C28-4B82-8E28-B6F7831817EB}" srcOrd="4" destOrd="0" parTransId="{7C9BA94A-517B-41EF-9770-3467AE36E75C}" sibTransId="{C31A5E4F-103C-4C35-966C-C4E64965BB31}"/>
    <dgm:cxn modelId="{3BE89F94-22EA-415E-AF6C-9D71C428639E}" srcId="{961A41BA-9030-42A1-8597-B4E77A7E8E48}" destId="{89969B90-2806-49C2-A1A9-42850CBBF1D7}" srcOrd="5" destOrd="0" parTransId="{AE8A2461-9144-4467-96BE-A5A9152E57DE}" sibTransId="{F72D4CB6-1356-404A-A5A3-8D5727D63677}"/>
    <dgm:cxn modelId="{001A5ACF-8877-48DD-BA79-A478725D3D76}" srcId="{961A41BA-9030-42A1-8597-B4E77A7E8E48}" destId="{F94B0C61-438E-419E-B024-1C05BF2A2EA2}" srcOrd="2" destOrd="0" parTransId="{66039EC6-203A-4C6A-8EB9-D36C21C262B5}" sibTransId="{E1ADEAC1-F735-47AF-8322-E58C0142879F}"/>
    <dgm:cxn modelId="{00FDF4D6-4D0E-496D-9036-530463D4E79A}" type="presOf" srcId="{F973DABC-0BA8-46D0-ACC0-626167E42E56}" destId="{3B50ECE3-7C4D-4BB0-8CAD-D3ADF667F5EB}" srcOrd="0" destOrd="0" presId="urn:microsoft.com/office/officeart/2008/layout/VerticalCurvedList"/>
    <dgm:cxn modelId="{5E248DD8-C6CB-4E57-89B9-250536DA3D46}" srcId="{961A41BA-9030-42A1-8597-B4E77A7E8E48}" destId="{F973DABC-0BA8-46D0-ACC0-626167E42E56}" srcOrd="0" destOrd="0" parTransId="{C599D8CF-0B6C-4659-8FAF-FAB616CB3391}" sibTransId="{F165129B-3909-4B8A-B1DE-E8802CE69979}"/>
    <dgm:cxn modelId="{6ECA56F3-3CE9-480B-9292-F7B1C5941368}" type="presOf" srcId="{F94B0C61-438E-419E-B024-1C05BF2A2EA2}" destId="{64B1C475-06B5-48D0-B1B1-28ADECCC25DC}" srcOrd="0" destOrd="0" presId="urn:microsoft.com/office/officeart/2008/layout/VerticalCurvedList"/>
    <dgm:cxn modelId="{6BB03E89-FA92-488D-8B59-E1B640DB6200}" type="presParOf" srcId="{D96B9B69-8D08-4C9B-B492-38A3C5FB68AE}" destId="{DDBEA85F-73AD-424E-BA27-DD583AB697D2}" srcOrd="0" destOrd="0" presId="urn:microsoft.com/office/officeart/2008/layout/VerticalCurvedList"/>
    <dgm:cxn modelId="{1D19F2C6-4029-4D1C-93CA-126B0074997E}" type="presParOf" srcId="{DDBEA85F-73AD-424E-BA27-DD583AB697D2}" destId="{78C5BCC4-BC2A-452F-BEA8-7A366C9B3992}" srcOrd="0" destOrd="0" presId="urn:microsoft.com/office/officeart/2008/layout/VerticalCurvedList"/>
    <dgm:cxn modelId="{187D7A02-F195-4B9C-BF27-61FEE5E8BC01}" type="presParOf" srcId="{78C5BCC4-BC2A-452F-BEA8-7A366C9B3992}" destId="{4A0D7A64-5196-4EEE-8415-95A0128FF2E5}" srcOrd="0" destOrd="0" presId="urn:microsoft.com/office/officeart/2008/layout/VerticalCurvedList"/>
    <dgm:cxn modelId="{B8F55459-052E-44EB-8629-F8BDC73F9C5E}" type="presParOf" srcId="{78C5BCC4-BC2A-452F-BEA8-7A366C9B3992}" destId="{E364CE69-159A-4128-808D-F681BD41A2DE}" srcOrd="1" destOrd="0" presId="urn:microsoft.com/office/officeart/2008/layout/VerticalCurvedList"/>
    <dgm:cxn modelId="{2A4DDD37-2F91-42E7-8A7B-1C6842CB4D5A}" type="presParOf" srcId="{78C5BCC4-BC2A-452F-BEA8-7A366C9B3992}" destId="{BF310D6B-A253-4DD2-95BB-08F029509E23}" srcOrd="2" destOrd="0" presId="urn:microsoft.com/office/officeart/2008/layout/VerticalCurvedList"/>
    <dgm:cxn modelId="{92C2D7B6-C056-4EE4-BCB1-4C797961BF8A}" type="presParOf" srcId="{78C5BCC4-BC2A-452F-BEA8-7A366C9B3992}" destId="{AFC3DEE9-80C4-4AE4-9E0D-8253F31C0107}" srcOrd="3" destOrd="0" presId="urn:microsoft.com/office/officeart/2008/layout/VerticalCurvedList"/>
    <dgm:cxn modelId="{9996E52D-5916-4751-929C-736E9BBB589E}" type="presParOf" srcId="{DDBEA85F-73AD-424E-BA27-DD583AB697D2}" destId="{3B50ECE3-7C4D-4BB0-8CAD-D3ADF667F5EB}" srcOrd="1" destOrd="0" presId="urn:microsoft.com/office/officeart/2008/layout/VerticalCurvedList"/>
    <dgm:cxn modelId="{5644B500-036A-40E0-A9A0-AC105ED80FB9}" type="presParOf" srcId="{DDBEA85F-73AD-424E-BA27-DD583AB697D2}" destId="{A218B6A4-839D-48DF-8B08-19D5FFDDE7E5}" srcOrd="2" destOrd="0" presId="urn:microsoft.com/office/officeart/2008/layout/VerticalCurvedList"/>
    <dgm:cxn modelId="{D498B09B-BD42-4801-BA13-E71663DF3A9D}" type="presParOf" srcId="{A218B6A4-839D-48DF-8B08-19D5FFDDE7E5}" destId="{C69A9928-E847-47EE-BEDA-66D0F4B0276C}" srcOrd="0" destOrd="0" presId="urn:microsoft.com/office/officeart/2008/layout/VerticalCurvedList"/>
    <dgm:cxn modelId="{947F1207-89EA-46B2-AB0E-A72CF7969761}" type="presParOf" srcId="{DDBEA85F-73AD-424E-BA27-DD583AB697D2}" destId="{C4B832F7-C457-4574-8718-0C940196295A}" srcOrd="3" destOrd="0" presId="urn:microsoft.com/office/officeart/2008/layout/VerticalCurvedList"/>
    <dgm:cxn modelId="{CB49492A-852E-44B3-B164-00FB884635AE}" type="presParOf" srcId="{DDBEA85F-73AD-424E-BA27-DD583AB697D2}" destId="{07CEEAB1-F365-494D-942C-BE1DB02AB540}" srcOrd="4" destOrd="0" presId="urn:microsoft.com/office/officeart/2008/layout/VerticalCurvedList"/>
    <dgm:cxn modelId="{A22A1D9D-63FF-49A5-9FA5-C9A00C466750}" type="presParOf" srcId="{07CEEAB1-F365-494D-942C-BE1DB02AB540}" destId="{B7AD4AB2-7594-42F9-9F15-556AB1BE01B9}" srcOrd="0" destOrd="0" presId="urn:microsoft.com/office/officeart/2008/layout/VerticalCurvedList"/>
    <dgm:cxn modelId="{8DEC49EF-A9D2-49AA-8EA3-ECCAEE306EC4}" type="presParOf" srcId="{DDBEA85F-73AD-424E-BA27-DD583AB697D2}" destId="{64B1C475-06B5-48D0-B1B1-28ADECCC25DC}" srcOrd="5" destOrd="0" presId="urn:microsoft.com/office/officeart/2008/layout/VerticalCurvedList"/>
    <dgm:cxn modelId="{D5CF4592-A592-4826-AB75-FD75ED657E90}" type="presParOf" srcId="{DDBEA85F-73AD-424E-BA27-DD583AB697D2}" destId="{8557E2AD-A274-479C-B75A-9B40F08106BE}" srcOrd="6" destOrd="0" presId="urn:microsoft.com/office/officeart/2008/layout/VerticalCurvedList"/>
    <dgm:cxn modelId="{D86CDD5A-FA40-4DC3-8E3E-09056D7E8735}" type="presParOf" srcId="{8557E2AD-A274-479C-B75A-9B40F08106BE}" destId="{A697966C-752A-4581-9550-AFD1E87F45C8}" srcOrd="0" destOrd="0" presId="urn:microsoft.com/office/officeart/2008/layout/VerticalCurvedList"/>
    <dgm:cxn modelId="{ADC69A53-E3ED-490D-A0D6-DB1A64E4E78C}" type="presParOf" srcId="{DDBEA85F-73AD-424E-BA27-DD583AB697D2}" destId="{CBB344D9-B3F6-4BCC-B4F9-6F4F3966B4BC}" srcOrd="7" destOrd="0" presId="urn:microsoft.com/office/officeart/2008/layout/VerticalCurvedList"/>
    <dgm:cxn modelId="{28039619-BB46-48DD-9A40-96BC0A7D129B}" type="presParOf" srcId="{DDBEA85F-73AD-424E-BA27-DD583AB697D2}" destId="{F404E33D-3535-4FCE-A499-08AF217AF49E}" srcOrd="8" destOrd="0" presId="urn:microsoft.com/office/officeart/2008/layout/VerticalCurvedList"/>
    <dgm:cxn modelId="{1FBD4534-8F43-4A72-AE75-75FB2160210F}" type="presParOf" srcId="{F404E33D-3535-4FCE-A499-08AF217AF49E}" destId="{7B33DB05-BF7C-4A9D-B0BC-693A55A575BC}" srcOrd="0" destOrd="0" presId="urn:microsoft.com/office/officeart/2008/layout/VerticalCurvedList"/>
    <dgm:cxn modelId="{8F9003AE-25FD-4943-9EBD-15AE55EC2C1D}" type="presParOf" srcId="{DDBEA85F-73AD-424E-BA27-DD583AB697D2}" destId="{CC233FA7-421F-4E5B-B679-D481C438B09B}" srcOrd="9" destOrd="0" presId="urn:microsoft.com/office/officeart/2008/layout/VerticalCurvedList"/>
    <dgm:cxn modelId="{61F2D382-8E80-49CB-90C2-4F6247B02503}" type="presParOf" srcId="{DDBEA85F-73AD-424E-BA27-DD583AB697D2}" destId="{CCFE9421-A6C5-49F9-A3D4-890F76233A38}" srcOrd="10" destOrd="0" presId="urn:microsoft.com/office/officeart/2008/layout/VerticalCurvedList"/>
    <dgm:cxn modelId="{2AFE02CC-EE06-42ED-940A-9640DACFEF73}" type="presParOf" srcId="{CCFE9421-A6C5-49F9-A3D4-890F76233A38}" destId="{E2DFFEDA-A896-494E-B8BF-4B352354F0FA}" srcOrd="0" destOrd="0" presId="urn:microsoft.com/office/officeart/2008/layout/VerticalCurvedList"/>
    <dgm:cxn modelId="{B5A69D22-7183-4B9A-8E59-84AD1E037582}" type="presParOf" srcId="{DDBEA85F-73AD-424E-BA27-DD583AB697D2}" destId="{EFE6877E-855E-4D29-A508-7C83068A353F}" srcOrd="11" destOrd="0" presId="urn:microsoft.com/office/officeart/2008/layout/VerticalCurvedList"/>
    <dgm:cxn modelId="{1F3B5693-369A-40BD-A959-3194133E6BD3}" type="presParOf" srcId="{DDBEA85F-73AD-424E-BA27-DD583AB697D2}" destId="{77DA6364-770A-4413-921C-B966D5F0AE8A}" srcOrd="12" destOrd="0" presId="urn:microsoft.com/office/officeart/2008/layout/VerticalCurvedList"/>
    <dgm:cxn modelId="{2AD341C2-0D5D-4AC9-A312-BEEE33DA7DFD}" type="presParOf" srcId="{77DA6364-770A-4413-921C-B966D5F0AE8A}" destId="{8704AF33-D5F5-4302-A00A-A56A72BE333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A025F0-E7A8-4F5E-9ECC-13EAC9EE402B}" type="doc">
      <dgm:prSet loTypeId="urn:microsoft.com/office/officeart/2005/8/layout/cycle5" loCatId="cycle" qsTypeId="urn:microsoft.com/office/officeart/2005/8/quickstyle/simple4" qsCatId="simple" csTypeId="urn:microsoft.com/office/officeart/2005/8/colors/accent3_2" csCatId="accent3"/>
      <dgm:spPr/>
      <dgm:t>
        <a:bodyPr/>
        <a:lstStyle/>
        <a:p>
          <a:endParaRPr lang="en-US"/>
        </a:p>
      </dgm:t>
    </dgm:pt>
    <dgm:pt modelId="{7B08E0C0-D5A6-44B5-AD3B-890F07222FAC}">
      <dgm:prSet/>
      <dgm:spPr/>
      <dgm:t>
        <a:bodyPr/>
        <a:lstStyle/>
        <a:p>
          <a:r>
            <a:rPr lang="en-US"/>
            <a:t>Family Centric Approach</a:t>
          </a:r>
        </a:p>
      </dgm:t>
    </dgm:pt>
    <dgm:pt modelId="{B4B58959-D126-4F31-9BA1-F6BCF7548380}" type="parTrans" cxnId="{1E74BA24-A2D3-4D52-8020-BC3C965A0FF3}">
      <dgm:prSet/>
      <dgm:spPr/>
      <dgm:t>
        <a:bodyPr/>
        <a:lstStyle/>
        <a:p>
          <a:endParaRPr lang="en-US"/>
        </a:p>
      </dgm:t>
    </dgm:pt>
    <dgm:pt modelId="{7E43F808-A9B4-4CBB-A8DA-D53CA409CEAD}" type="sibTrans" cxnId="{1E74BA24-A2D3-4D52-8020-BC3C965A0FF3}">
      <dgm:prSet/>
      <dgm:spPr/>
      <dgm:t>
        <a:bodyPr/>
        <a:lstStyle/>
        <a:p>
          <a:endParaRPr lang="en-US"/>
        </a:p>
      </dgm:t>
    </dgm:pt>
    <dgm:pt modelId="{4A57DAB6-CAD4-4AC9-A573-90E4E268C039}">
      <dgm:prSet/>
      <dgm:spPr/>
      <dgm:t>
        <a:bodyPr/>
        <a:lstStyle/>
        <a:p>
          <a:r>
            <a:rPr lang="en-US"/>
            <a:t>Organizational Infrastructure</a:t>
          </a:r>
        </a:p>
      </dgm:t>
    </dgm:pt>
    <dgm:pt modelId="{37B40BB8-73AC-4E86-B587-8E945237FB40}" type="parTrans" cxnId="{FE33BBAE-9CF8-4FDA-B2D8-ECE44782768F}">
      <dgm:prSet/>
      <dgm:spPr/>
      <dgm:t>
        <a:bodyPr/>
        <a:lstStyle/>
        <a:p>
          <a:endParaRPr lang="en-US"/>
        </a:p>
      </dgm:t>
    </dgm:pt>
    <dgm:pt modelId="{99917D8B-0A8D-49AB-961C-EEE85E763DBF}" type="sibTrans" cxnId="{FE33BBAE-9CF8-4FDA-B2D8-ECE44782768F}">
      <dgm:prSet/>
      <dgm:spPr/>
      <dgm:t>
        <a:bodyPr/>
        <a:lstStyle/>
        <a:p>
          <a:endParaRPr lang="en-US"/>
        </a:p>
      </dgm:t>
    </dgm:pt>
    <dgm:pt modelId="{B96A41A5-17C1-40CE-BD93-5CA2129DFEB2}" type="pres">
      <dgm:prSet presAssocID="{BCA025F0-E7A8-4F5E-9ECC-13EAC9EE402B}" presName="cycle" presStyleCnt="0">
        <dgm:presLayoutVars>
          <dgm:dir/>
          <dgm:resizeHandles val="exact"/>
        </dgm:presLayoutVars>
      </dgm:prSet>
      <dgm:spPr/>
    </dgm:pt>
    <dgm:pt modelId="{A6E73C35-DE38-49DE-876B-C663C182CAD6}" type="pres">
      <dgm:prSet presAssocID="{7B08E0C0-D5A6-44B5-AD3B-890F07222FAC}" presName="node" presStyleLbl="node1" presStyleIdx="0" presStyleCnt="2">
        <dgm:presLayoutVars>
          <dgm:bulletEnabled val="1"/>
        </dgm:presLayoutVars>
      </dgm:prSet>
      <dgm:spPr/>
    </dgm:pt>
    <dgm:pt modelId="{7C4DA933-117A-4FA1-85EE-A19A66411258}" type="pres">
      <dgm:prSet presAssocID="{7B08E0C0-D5A6-44B5-AD3B-890F07222FAC}" presName="spNode" presStyleCnt="0"/>
      <dgm:spPr/>
    </dgm:pt>
    <dgm:pt modelId="{15B68EF7-62A7-443B-A554-37FF788CE3A6}" type="pres">
      <dgm:prSet presAssocID="{7E43F808-A9B4-4CBB-A8DA-D53CA409CEAD}" presName="sibTrans" presStyleLbl="sibTrans1D1" presStyleIdx="0" presStyleCnt="2"/>
      <dgm:spPr/>
    </dgm:pt>
    <dgm:pt modelId="{E071F0B1-142C-4BC4-B352-BE7B8A398B9B}" type="pres">
      <dgm:prSet presAssocID="{4A57DAB6-CAD4-4AC9-A573-90E4E268C039}" presName="node" presStyleLbl="node1" presStyleIdx="1" presStyleCnt="2">
        <dgm:presLayoutVars>
          <dgm:bulletEnabled val="1"/>
        </dgm:presLayoutVars>
      </dgm:prSet>
      <dgm:spPr/>
    </dgm:pt>
    <dgm:pt modelId="{F204B160-2106-40C3-85E7-003BF58EDF13}" type="pres">
      <dgm:prSet presAssocID="{4A57DAB6-CAD4-4AC9-A573-90E4E268C039}" presName="spNode" presStyleCnt="0"/>
      <dgm:spPr/>
    </dgm:pt>
    <dgm:pt modelId="{7EB7A31A-518E-4EF5-941C-7AF9673AE1C0}" type="pres">
      <dgm:prSet presAssocID="{99917D8B-0A8D-49AB-961C-EEE85E763DBF}" presName="sibTrans" presStyleLbl="sibTrans1D1" presStyleIdx="1" presStyleCnt="2"/>
      <dgm:spPr/>
    </dgm:pt>
  </dgm:ptLst>
  <dgm:cxnLst>
    <dgm:cxn modelId="{1E74BA24-A2D3-4D52-8020-BC3C965A0FF3}" srcId="{BCA025F0-E7A8-4F5E-9ECC-13EAC9EE402B}" destId="{7B08E0C0-D5A6-44B5-AD3B-890F07222FAC}" srcOrd="0" destOrd="0" parTransId="{B4B58959-D126-4F31-9BA1-F6BCF7548380}" sibTransId="{7E43F808-A9B4-4CBB-A8DA-D53CA409CEAD}"/>
    <dgm:cxn modelId="{63AC3B25-6DCA-49F1-9DE1-1FA585E9B547}" type="presOf" srcId="{7E43F808-A9B4-4CBB-A8DA-D53CA409CEAD}" destId="{15B68EF7-62A7-443B-A554-37FF788CE3A6}" srcOrd="0" destOrd="0" presId="urn:microsoft.com/office/officeart/2005/8/layout/cycle5"/>
    <dgm:cxn modelId="{1AA3D22B-6B19-4C1F-9F64-65C1DF0FDC26}" type="presOf" srcId="{7B08E0C0-D5A6-44B5-AD3B-890F07222FAC}" destId="{A6E73C35-DE38-49DE-876B-C663C182CAD6}" srcOrd="0" destOrd="0" presId="urn:microsoft.com/office/officeart/2005/8/layout/cycle5"/>
    <dgm:cxn modelId="{C52C3533-2E22-4ADA-99C6-E7FDFBBDED37}" type="presOf" srcId="{99917D8B-0A8D-49AB-961C-EEE85E763DBF}" destId="{7EB7A31A-518E-4EF5-941C-7AF9673AE1C0}" srcOrd="0" destOrd="0" presId="urn:microsoft.com/office/officeart/2005/8/layout/cycle5"/>
    <dgm:cxn modelId="{B756347B-2470-48EA-80BD-799F2FE447BC}" type="presOf" srcId="{BCA025F0-E7A8-4F5E-9ECC-13EAC9EE402B}" destId="{B96A41A5-17C1-40CE-BD93-5CA2129DFEB2}" srcOrd="0" destOrd="0" presId="urn:microsoft.com/office/officeart/2005/8/layout/cycle5"/>
    <dgm:cxn modelId="{D94D1A83-C4BE-4FD6-8584-C7321E18D886}" type="presOf" srcId="{4A57DAB6-CAD4-4AC9-A573-90E4E268C039}" destId="{E071F0B1-142C-4BC4-B352-BE7B8A398B9B}" srcOrd="0" destOrd="0" presId="urn:microsoft.com/office/officeart/2005/8/layout/cycle5"/>
    <dgm:cxn modelId="{FE33BBAE-9CF8-4FDA-B2D8-ECE44782768F}" srcId="{BCA025F0-E7A8-4F5E-9ECC-13EAC9EE402B}" destId="{4A57DAB6-CAD4-4AC9-A573-90E4E268C039}" srcOrd="1" destOrd="0" parTransId="{37B40BB8-73AC-4E86-B587-8E945237FB40}" sibTransId="{99917D8B-0A8D-49AB-961C-EEE85E763DBF}"/>
    <dgm:cxn modelId="{3A322E4F-6B0F-4E3E-BC23-22E9A401C747}" type="presParOf" srcId="{B96A41A5-17C1-40CE-BD93-5CA2129DFEB2}" destId="{A6E73C35-DE38-49DE-876B-C663C182CAD6}" srcOrd="0" destOrd="0" presId="urn:microsoft.com/office/officeart/2005/8/layout/cycle5"/>
    <dgm:cxn modelId="{2BA1B97C-8BB4-4FBD-AA29-4BEAB87A078A}" type="presParOf" srcId="{B96A41A5-17C1-40CE-BD93-5CA2129DFEB2}" destId="{7C4DA933-117A-4FA1-85EE-A19A66411258}" srcOrd="1" destOrd="0" presId="urn:microsoft.com/office/officeart/2005/8/layout/cycle5"/>
    <dgm:cxn modelId="{45E08A7F-6A43-4091-8054-C0C7F3E6686D}" type="presParOf" srcId="{B96A41A5-17C1-40CE-BD93-5CA2129DFEB2}" destId="{15B68EF7-62A7-443B-A554-37FF788CE3A6}" srcOrd="2" destOrd="0" presId="urn:microsoft.com/office/officeart/2005/8/layout/cycle5"/>
    <dgm:cxn modelId="{2DF3CC05-A95B-4E1F-AEE6-C73AA4D84821}" type="presParOf" srcId="{B96A41A5-17C1-40CE-BD93-5CA2129DFEB2}" destId="{E071F0B1-142C-4BC4-B352-BE7B8A398B9B}" srcOrd="3" destOrd="0" presId="urn:microsoft.com/office/officeart/2005/8/layout/cycle5"/>
    <dgm:cxn modelId="{858BC7C6-F0FB-4005-89EF-4C3EF5D4B3C3}" type="presParOf" srcId="{B96A41A5-17C1-40CE-BD93-5CA2129DFEB2}" destId="{F204B160-2106-40C3-85E7-003BF58EDF13}" srcOrd="4" destOrd="0" presId="urn:microsoft.com/office/officeart/2005/8/layout/cycle5"/>
    <dgm:cxn modelId="{EFD60259-F6C9-467C-B835-0A8C0D6F5278}" type="presParOf" srcId="{B96A41A5-17C1-40CE-BD93-5CA2129DFEB2}" destId="{7EB7A31A-518E-4EF5-941C-7AF9673AE1C0}" srcOrd="5"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46DD0E2-89E4-43F5-8222-544A18E57F12}" type="doc">
      <dgm:prSet loTypeId="urn:microsoft.com/office/officeart/2005/8/layout/vList2" loCatId="list" qsTypeId="urn:microsoft.com/office/officeart/2005/8/quickstyle/simple2" qsCatId="simple" csTypeId="urn:microsoft.com/office/officeart/2005/8/colors/accent6_2" csCatId="accent6" phldr="1"/>
      <dgm:spPr/>
      <dgm:t>
        <a:bodyPr/>
        <a:lstStyle/>
        <a:p>
          <a:endParaRPr lang="en-US"/>
        </a:p>
      </dgm:t>
    </dgm:pt>
    <dgm:pt modelId="{7117B90B-7D97-4FC4-BC41-491B3BFE96D8}">
      <dgm:prSet/>
      <dgm:spPr/>
      <dgm:t>
        <a:bodyPr/>
        <a:lstStyle/>
        <a:p>
          <a:r>
            <a:rPr lang="en-US"/>
            <a:t>Routine Assessment of Parent Engagement:</a:t>
          </a:r>
        </a:p>
      </dgm:t>
    </dgm:pt>
    <dgm:pt modelId="{2B50A676-16FB-4C57-9C7F-64E4995BDC68}" type="parTrans" cxnId="{C2DDE43B-19EF-4E1B-8A18-01FE180BF611}">
      <dgm:prSet/>
      <dgm:spPr/>
      <dgm:t>
        <a:bodyPr/>
        <a:lstStyle/>
        <a:p>
          <a:endParaRPr lang="en-US"/>
        </a:p>
      </dgm:t>
    </dgm:pt>
    <dgm:pt modelId="{2B069641-EAB9-4F79-AEEA-05059A6CE79A}" type="sibTrans" cxnId="{C2DDE43B-19EF-4E1B-8A18-01FE180BF611}">
      <dgm:prSet/>
      <dgm:spPr/>
      <dgm:t>
        <a:bodyPr/>
        <a:lstStyle/>
        <a:p>
          <a:endParaRPr lang="en-US"/>
        </a:p>
      </dgm:t>
    </dgm:pt>
    <dgm:pt modelId="{F496370B-E464-40FA-8AB3-90350FBF7669}">
      <dgm:prSet/>
      <dgm:spPr/>
      <dgm:t>
        <a:bodyPr/>
        <a:lstStyle/>
        <a:p>
          <a:r>
            <a:rPr lang="en-US"/>
            <a:t>Parent opinion matters</a:t>
          </a:r>
        </a:p>
      </dgm:t>
    </dgm:pt>
    <dgm:pt modelId="{25F164A7-35DF-4BD3-8D69-630FC5493D42}" type="parTrans" cxnId="{DEB0D7A5-9927-4BD2-9164-2E0D6C4748CE}">
      <dgm:prSet/>
      <dgm:spPr/>
      <dgm:t>
        <a:bodyPr/>
        <a:lstStyle/>
        <a:p>
          <a:endParaRPr lang="en-US"/>
        </a:p>
      </dgm:t>
    </dgm:pt>
    <dgm:pt modelId="{1CE7573A-E50C-447B-8DDD-216EF290098A}" type="sibTrans" cxnId="{DEB0D7A5-9927-4BD2-9164-2E0D6C4748CE}">
      <dgm:prSet/>
      <dgm:spPr/>
      <dgm:t>
        <a:bodyPr/>
        <a:lstStyle/>
        <a:p>
          <a:endParaRPr lang="en-US"/>
        </a:p>
      </dgm:t>
    </dgm:pt>
    <dgm:pt modelId="{E9135FAB-42FD-4716-A077-C40063E02B3F}">
      <dgm:prSet/>
      <dgm:spPr/>
      <dgm:t>
        <a:bodyPr/>
        <a:lstStyle/>
        <a:p>
          <a:r>
            <a:rPr lang="en-US"/>
            <a:t>Program changes in response to parent input</a:t>
          </a:r>
        </a:p>
      </dgm:t>
    </dgm:pt>
    <dgm:pt modelId="{223E8667-46FD-44A2-A8C2-83670F660DF7}" type="parTrans" cxnId="{F0E5F330-8484-4A27-A355-CAEF23DF27F5}">
      <dgm:prSet/>
      <dgm:spPr/>
      <dgm:t>
        <a:bodyPr/>
        <a:lstStyle/>
        <a:p>
          <a:endParaRPr lang="en-US"/>
        </a:p>
      </dgm:t>
    </dgm:pt>
    <dgm:pt modelId="{095A8F5B-515C-40B3-8BD5-AA13F2515B63}" type="sibTrans" cxnId="{F0E5F330-8484-4A27-A355-CAEF23DF27F5}">
      <dgm:prSet/>
      <dgm:spPr/>
      <dgm:t>
        <a:bodyPr/>
        <a:lstStyle/>
        <a:p>
          <a:endParaRPr lang="en-US"/>
        </a:p>
      </dgm:t>
    </dgm:pt>
    <dgm:pt modelId="{6729F5D1-27BA-4508-A5CE-BD6EED1B8D8A}">
      <dgm:prSet/>
      <dgm:spPr/>
      <dgm:t>
        <a:bodyPr/>
        <a:lstStyle/>
        <a:p>
          <a:r>
            <a:rPr lang="en-US"/>
            <a:t>Parents feel like partners not consumers</a:t>
          </a:r>
        </a:p>
      </dgm:t>
    </dgm:pt>
    <dgm:pt modelId="{2BD179DC-D53B-4512-AA84-ECF0B15F9A53}" type="parTrans" cxnId="{DD4099BF-F53A-413A-AC32-A9D4F7472FFF}">
      <dgm:prSet/>
      <dgm:spPr/>
      <dgm:t>
        <a:bodyPr/>
        <a:lstStyle/>
        <a:p>
          <a:endParaRPr lang="en-US"/>
        </a:p>
      </dgm:t>
    </dgm:pt>
    <dgm:pt modelId="{883E3DB5-6F5C-4377-B7F3-F097BBB9FDF0}" type="sibTrans" cxnId="{DD4099BF-F53A-413A-AC32-A9D4F7472FFF}">
      <dgm:prSet/>
      <dgm:spPr/>
      <dgm:t>
        <a:bodyPr/>
        <a:lstStyle/>
        <a:p>
          <a:endParaRPr lang="en-US"/>
        </a:p>
      </dgm:t>
    </dgm:pt>
    <dgm:pt modelId="{AB9BCD61-0331-4F9F-B277-D116C20F9E97}">
      <dgm:prSet/>
      <dgm:spPr/>
      <dgm:t>
        <a:bodyPr/>
        <a:lstStyle/>
        <a:p>
          <a:r>
            <a:rPr lang="en-US"/>
            <a:t>Shared ownership of child outcomes	</a:t>
          </a:r>
        </a:p>
      </dgm:t>
    </dgm:pt>
    <dgm:pt modelId="{0CEE00B5-49E8-4FAA-89FF-8A5F58337F4C}" type="parTrans" cxnId="{0E6CBD70-D08B-4B1C-8614-81403CE1FCE9}">
      <dgm:prSet/>
      <dgm:spPr/>
      <dgm:t>
        <a:bodyPr/>
        <a:lstStyle/>
        <a:p>
          <a:endParaRPr lang="en-US"/>
        </a:p>
      </dgm:t>
    </dgm:pt>
    <dgm:pt modelId="{3DEF1ABB-E81F-44DD-BEA3-FC090EA829CA}" type="sibTrans" cxnId="{0E6CBD70-D08B-4B1C-8614-81403CE1FCE9}">
      <dgm:prSet/>
      <dgm:spPr/>
      <dgm:t>
        <a:bodyPr/>
        <a:lstStyle/>
        <a:p>
          <a:endParaRPr lang="en-US"/>
        </a:p>
      </dgm:t>
    </dgm:pt>
    <dgm:pt modelId="{9F07D744-C731-4633-ACAC-8A9379E69E85}">
      <dgm:prSet/>
      <dgm:spPr/>
      <dgm:t>
        <a:bodyPr/>
        <a:lstStyle/>
        <a:p>
          <a:r>
            <a:rPr lang="en-US"/>
            <a:t>Existence of a Parent-Zone </a:t>
          </a:r>
        </a:p>
      </dgm:t>
    </dgm:pt>
    <dgm:pt modelId="{E88F6BE8-5BAC-49FE-A276-3A033A7A01ED}" type="parTrans" cxnId="{DDFFB2BA-CF99-4091-AEA8-E0C95B8F9599}">
      <dgm:prSet/>
      <dgm:spPr/>
      <dgm:t>
        <a:bodyPr/>
        <a:lstStyle/>
        <a:p>
          <a:endParaRPr lang="en-US"/>
        </a:p>
      </dgm:t>
    </dgm:pt>
    <dgm:pt modelId="{C524DA61-4444-4E48-93A5-1E206D95ED23}" type="sibTrans" cxnId="{DDFFB2BA-CF99-4091-AEA8-E0C95B8F9599}">
      <dgm:prSet/>
      <dgm:spPr/>
      <dgm:t>
        <a:bodyPr/>
        <a:lstStyle/>
        <a:p>
          <a:endParaRPr lang="en-US"/>
        </a:p>
      </dgm:t>
    </dgm:pt>
    <dgm:pt modelId="{82CF7345-5F68-47F4-AB05-C7DCC9036EFC}">
      <dgm:prSet/>
      <dgm:spPr/>
      <dgm:t>
        <a:bodyPr/>
        <a:lstStyle/>
        <a:p>
          <a:r>
            <a:rPr lang="en-US" dirty="0"/>
            <a:t>Budget Supports for Parent Involvement</a:t>
          </a:r>
        </a:p>
      </dgm:t>
    </dgm:pt>
    <dgm:pt modelId="{CFEFCF63-2BD1-412B-9809-FF007BE1F391}" type="parTrans" cxnId="{F054E280-EA48-4464-8FAA-9C985AAF676E}">
      <dgm:prSet/>
      <dgm:spPr/>
      <dgm:t>
        <a:bodyPr/>
        <a:lstStyle/>
        <a:p>
          <a:endParaRPr lang="en-US"/>
        </a:p>
      </dgm:t>
    </dgm:pt>
    <dgm:pt modelId="{F43035B6-5B45-4383-BE8B-58248D4DB570}" type="sibTrans" cxnId="{F054E280-EA48-4464-8FAA-9C985AAF676E}">
      <dgm:prSet/>
      <dgm:spPr/>
      <dgm:t>
        <a:bodyPr/>
        <a:lstStyle/>
        <a:p>
          <a:endParaRPr lang="en-US"/>
        </a:p>
      </dgm:t>
    </dgm:pt>
    <dgm:pt modelId="{EFC5DEFF-BA39-4348-A265-D4279D289A07}">
      <dgm:prSet/>
      <dgm:spPr/>
      <dgm:t>
        <a:bodyPr/>
        <a:lstStyle/>
        <a:p>
          <a:r>
            <a:rPr lang="en-US"/>
            <a:t>Parent Staff Liaison </a:t>
          </a:r>
        </a:p>
      </dgm:t>
    </dgm:pt>
    <dgm:pt modelId="{90B6D1A8-8940-4BDD-BF15-4B33AFB69D47}" type="parTrans" cxnId="{A604F9F8-109F-4550-95AF-9AD435272BBE}">
      <dgm:prSet/>
      <dgm:spPr/>
      <dgm:t>
        <a:bodyPr/>
        <a:lstStyle/>
        <a:p>
          <a:endParaRPr lang="en-US"/>
        </a:p>
      </dgm:t>
    </dgm:pt>
    <dgm:pt modelId="{726D6248-C6DC-434B-B16B-AA1876A8F7CB}" type="sibTrans" cxnId="{A604F9F8-109F-4550-95AF-9AD435272BBE}">
      <dgm:prSet/>
      <dgm:spPr/>
      <dgm:t>
        <a:bodyPr/>
        <a:lstStyle/>
        <a:p>
          <a:endParaRPr lang="en-US"/>
        </a:p>
      </dgm:t>
    </dgm:pt>
    <dgm:pt modelId="{4255AA02-6AFC-453A-B3EE-2E9D4135400E}" type="pres">
      <dgm:prSet presAssocID="{E46DD0E2-89E4-43F5-8222-544A18E57F12}" presName="linear" presStyleCnt="0">
        <dgm:presLayoutVars>
          <dgm:animLvl val="lvl"/>
          <dgm:resizeHandles val="exact"/>
        </dgm:presLayoutVars>
      </dgm:prSet>
      <dgm:spPr/>
    </dgm:pt>
    <dgm:pt modelId="{D6756D61-DE0F-4811-A96A-197425B735DE}" type="pres">
      <dgm:prSet presAssocID="{7117B90B-7D97-4FC4-BC41-491B3BFE96D8}" presName="parentText" presStyleLbl="node1" presStyleIdx="0" presStyleCnt="4">
        <dgm:presLayoutVars>
          <dgm:chMax val="0"/>
          <dgm:bulletEnabled val="1"/>
        </dgm:presLayoutVars>
      </dgm:prSet>
      <dgm:spPr/>
    </dgm:pt>
    <dgm:pt modelId="{87D67101-FBDF-4F2C-A4C7-F3890242A47F}" type="pres">
      <dgm:prSet presAssocID="{7117B90B-7D97-4FC4-BC41-491B3BFE96D8}" presName="childText" presStyleLbl="revTx" presStyleIdx="0" presStyleCnt="1">
        <dgm:presLayoutVars>
          <dgm:bulletEnabled val="1"/>
        </dgm:presLayoutVars>
      </dgm:prSet>
      <dgm:spPr/>
    </dgm:pt>
    <dgm:pt modelId="{828C7047-5750-4A26-BAB7-00C363E4B6CA}" type="pres">
      <dgm:prSet presAssocID="{9F07D744-C731-4633-ACAC-8A9379E69E85}" presName="parentText" presStyleLbl="node1" presStyleIdx="1" presStyleCnt="4">
        <dgm:presLayoutVars>
          <dgm:chMax val="0"/>
          <dgm:bulletEnabled val="1"/>
        </dgm:presLayoutVars>
      </dgm:prSet>
      <dgm:spPr/>
    </dgm:pt>
    <dgm:pt modelId="{D4C6FB3E-9D4D-4B56-8073-54F4C8CD8EAA}" type="pres">
      <dgm:prSet presAssocID="{C524DA61-4444-4E48-93A5-1E206D95ED23}" presName="spacer" presStyleCnt="0"/>
      <dgm:spPr/>
    </dgm:pt>
    <dgm:pt modelId="{95A86F2A-6763-4CF6-BC41-1C327B5613BC}" type="pres">
      <dgm:prSet presAssocID="{82CF7345-5F68-47F4-AB05-C7DCC9036EFC}" presName="parentText" presStyleLbl="node1" presStyleIdx="2" presStyleCnt="4">
        <dgm:presLayoutVars>
          <dgm:chMax val="0"/>
          <dgm:bulletEnabled val="1"/>
        </dgm:presLayoutVars>
      </dgm:prSet>
      <dgm:spPr/>
    </dgm:pt>
    <dgm:pt modelId="{3E71E0B9-40BD-476B-821F-F418D986489F}" type="pres">
      <dgm:prSet presAssocID="{F43035B6-5B45-4383-BE8B-58248D4DB570}" presName="spacer" presStyleCnt="0"/>
      <dgm:spPr/>
    </dgm:pt>
    <dgm:pt modelId="{9C1CAF24-E005-40D1-82E6-694F3DCF1D16}" type="pres">
      <dgm:prSet presAssocID="{EFC5DEFF-BA39-4348-A265-D4279D289A07}" presName="parentText" presStyleLbl="node1" presStyleIdx="3" presStyleCnt="4">
        <dgm:presLayoutVars>
          <dgm:chMax val="0"/>
          <dgm:bulletEnabled val="1"/>
        </dgm:presLayoutVars>
      </dgm:prSet>
      <dgm:spPr/>
    </dgm:pt>
  </dgm:ptLst>
  <dgm:cxnLst>
    <dgm:cxn modelId="{B82B8600-E280-4AB6-AE93-E99003C87BD4}" type="presOf" srcId="{AB9BCD61-0331-4F9F-B277-D116C20F9E97}" destId="{87D67101-FBDF-4F2C-A4C7-F3890242A47F}" srcOrd="0" destOrd="3" presId="urn:microsoft.com/office/officeart/2005/8/layout/vList2"/>
    <dgm:cxn modelId="{F5664726-C58E-425D-9CBB-E4127AEEEB27}" type="presOf" srcId="{E46DD0E2-89E4-43F5-8222-544A18E57F12}" destId="{4255AA02-6AFC-453A-B3EE-2E9D4135400E}" srcOrd="0" destOrd="0" presId="urn:microsoft.com/office/officeart/2005/8/layout/vList2"/>
    <dgm:cxn modelId="{201B302F-7175-4DCB-8D3E-0A2FFD1D25FB}" type="presOf" srcId="{9F07D744-C731-4633-ACAC-8A9379E69E85}" destId="{828C7047-5750-4A26-BAB7-00C363E4B6CA}" srcOrd="0" destOrd="0" presId="urn:microsoft.com/office/officeart/2005/8/layout/vList2"/>
    <dgm:cxn modelId="{F0E5F330-8484-4A27-A355-CAEF23DF27F5}" srcId="{7117B90B-7D97-4FC4-BC41-491B3BFE96D8}" destId="{E9135FAB-42FD-4716-A077-C40063E02B3F}" srcOrd="1" destOrd="0" parTransId="{223E8667-46FD-44A2-A8C2-83670F660DF7}" sibTransId="{095A8F5B-515C-40B3-8BD5-AA13F2515B63}"/>
    <dgm:cxn modelId="{C2DDE43B-19EF-4E1B-8A18-01FE180BF611}" srcId="{E46DD0E2-89E4-43F5-8222-544A18E57F12}" destId="{7117B90B-7D97-4FC4-BC41-491B3BFE96D8}" srcOrd="0" destOrd="0" parTransId="{2B50A676-16FB-4C57-9C7F-64E4995BDC68}" sibTransId="{2B069641-EAB9-4F79-AEEA-05059A6CE79A}"/>
    <dgm:cxn modelId="{0E6CBD70-D08B-4B1C-8614-81403CE1FCE9}" srcId="{7117B90B-7D97-4FC4-BC41-491B3BFE96D8}" destId="{AB9BCD61-0331-4F9F-B277-D116C20F9E97}" srcOrd="3" destOrd="0" parTransId="{0CEE00B5-49E8-4FAA-89FF-8A5F58337F4C}" sibTransId="{3DEF1ABB-E81F-44DD-BEA3-FC090EA829CA}"/>
    <dgm:cxn modelId="{F054E280-EA48-4464-8FAA-9C985AAF676E}" srcId="{E46DD0E2-89E4-43F5-8222-544A18E57F12}" destId="{82CF7345-5F68-47F4-AB05-C7DCC9036EFC}" srcOrd="2" destOrd="0" parTransId="{CFEFCF63-2BD1-412B-9809-FF007BE1F391}" sibTransId="{F43035B6-5B45-4383-BE8B-58248D4DB570}"/>
    <dgm:cxn modelId="{BB9D0F88-9820-4D3C-93AC-C3DEC9A24D6B}" type="presOf" srcId="{EFC5DEFF-BA39-4348-A265-D4279D289A07}" destId="{9C1CAF24-E005-40D1-82E6-694F3DCF1D16}" srcOrd="0" destOrd="0" presId="urn:microsoft.com/office/officeart/2005/8/layout/vList2"/>
    <dgm:cxn modelId="{4E026492-C080-41D9-B7B8-A1729834AE0B}" type="presOf" srcId="{F496370B-E464-40FA-8AB3-90350FBF7669}" destId="{87D67101-FBDF-4F2C-A4C7-F3890242A47F}" srcOrd="0" destOrd="0" presId="urn:microsoft.com/office/officeart/2005/8/layout/vList2"/>
    <dgm:cxn modelId="{DEB0D7A5-9927-4BD2-9164-2E0D6C4748CE}" srcId="{7117B90B-7D97-4FC4-BC41-491B3BFE96D8}" destId="{F496370B-E464-40FA-8AB3-90350FBF7669}" srcOrd="0" destOrd="0" parTransId="{25F164A7-35DF-4BD3-8D69-630FC5493D42}" sibTransId="{1CE7573A-E50C-447B-8DDD-216EF290098A}"/>
    <dgm:cxn modelId="{E24806B0-D99A-4FB9-8DE0-D9EB70223611}" type="presOf" srcId="{7117B90B-7D97-4FC4-BC41-491B3BFE96D8}" destId="{D6756D61-DE0F-4811-A96A-197425B735DE}" srcOrd="0" destOrd="0" presId="urn:microsoft.com/office/officeart/2005/8/layout/vList2"/>
    <dgm:cxn modelId="{DDFFB2BA-CF99-4091-AEA8-E0C95B8F9599}" srcId="{E46DD0E2-89E4-43F5-8222-544A18E57F12}" destId="{9F07D744-C731-4633-ACAC-8A9379E69E85}" srcOrd="1" destOrd="0" parTransId="{E88F6BE8-5BAC-49FE-A276-3A033A7A01ED}" sibTransId="{C524DA61-4444-4E48-93A5-1E206D95ED23}"/>
    <dgm:cxn modelId="{DD4099BF-F53A-413A-AC32-A9D4F7472FFF}" srcId="{7117B90B-7D97-4FC4-BC41-491B3BFE96D8}" destId="{6729F5D1-27BA-4508-A5CE-BD6EED1B8D8A}" srcOrd="2" destOrd="0" parTransId="{2BD179DC-D53B-4512-AA84-ECF0B15F9A53}" sibTransId="{883E3DB5-6F5C-4377-B7F3-F097BBB9FDF0}"/>
    <dgm:cxn modelId="{0D0C86C7-C45E-4078-8A1B-F180A4D52485}" type="presOf" srcId="{E9135FAB-42FD-4716-A077-C40063E02B3F}" destId="{87D67101-FBDF-4F2C-A4C7-F3890242A47F}" srcOrd="0" destOrd="1" presId="urn:microsoft.com/office/officeart/2005/8/layout/vList2"/>
    <dgm:cxn modelId="{AF15DCC7-CCBC-43DB-A6D0-E7ED53238CBF}" type="presOf" srcId="{82CF7345-5F68-47F4-AB05-C7DCC9036EFC}" destId="{95A86F2A-6763-4CF6-BC41-1C327B5613BC}" srcOrd="0" destOrd="0" presId="urn:microsoft.com/office/officeart/2005/8/layout/vList2"/>
    <dgm:cxn modelId="{F91BDDE2-6464-47CA-8AB0-40B30FBC8DE1}" type="presOf" srcId="{6729F5D1-27BA-4508-A5CE-BD6EED1B8D8A}" destId="{87D67101-FBDF-4F2C-A4C7-F3890242A47F}" srcOrd="0" destOrd="2" presId="urn:microsoft.com/office/officeart/2005/8/layout/vList2"/>
    <dgm:cxn modelId="{A604F9F8-109F-4550-95AF-9AD435272BBE}" srcId="{E46DD0E2-89E4-43F5-8222-544A18E57F12}" destId="{EFC5DEFF-BA39-4348-A265-D4279D289A07}" srcOrd="3" destOrd="0" parTransId="{90B6D1A8-8940-4BDD-BF15-4B33AFB69D47}" sibTransId="{726D6248-C6DC-434B-B16B-AA1876A8F7CB}"/>
    <dgm:cxn modelId="{3F70BB6B-B371-4C18-905A-75319B8FD0DF}" type="presParOf" srcId="{4255AA02-6AFC-453A-B3EE-2E9D4135400E}" destId="{D6756D61-DE0F-4811-A96A-197425B735DE}" srcOrd="0" destOrd="0" presId="urn:microsoft.com/office/officeart/2005/8/layout/vList2"/>
    <dgm:cxn modelId="{B131D87F-9C29-4825-994A-9226C93DA745}" type="presParOf" srcId="{4255AA02-6AFC-453A-B3EE-2E9D4135400E}" destId="{87D67101-FBDF-4F2C-A4C7-F3890242A47F}" srcOrd="1" destOrd="0" presId="urn:microsoft.com/office/officeart/2005/8/layout/vList2"/>
    <dgm:cxn modelId="{273A655C-3715-4633-996A-52A7B4B4F0E8}" type="presParOf" srcId="{4255AA02-6AFC-453A-B3EE-2E9D4135400E}" destId="{828C7047-5750-4A26-BAB7-00C363E4B6CA}" srcOrd="2" destOrd="0" presId="urn:microsoft.com/office/officeart/2005/8/layout/vList2"/>
    <dgm:cxn modelId="{E6538F00-593A-40A0-B081-C3DF45B67CCA}" type="presParOf" srcId="{4255AA02-6AFC-453A-B3EE-2E9D4135400E}" destId="{D4C6FB3E-9D4D-4B56-8073-54F4C8CD8EAA}" srcOrd="3" destOrd="0" presId="urn:microsoft.com/office/officeart/2005/8/layout/vList2"/>
    <dgm:cxn modelId="{08EB1F14-ECE5-4F8D-9E38-E7B178E7791C}" type="presParOf" srcId="{4255AA02-6AFC-453A-B3EE-2E9D4135400E}" destId="{95A86F2A-6763-4CF6-BC41-1C327B5613BC}" srcOrd="4" destOrd="0" presId="urn:microsoft.com/office/officeart/2005/8/layout/vList2"/>
    <dgm:cxn modelId="{521FCDFE-FBCC-4E8F-83E0-942420603F78}" type="presParOf" srcId="{4255AA02-6AFC-453A-B3EE-2E9D4135400E}" destId="{3E71E0B9-40BD-476B-821F-F418D986489F}" srcOrd="5" destOrd="0" presId="urn:microsoft.com/office/officeart/2005/8/layout/vList2"/>
    <dgm:cxn modelId="{ED1F2633-2224-4B83-AFCD-9F20E674469A}" type="presParOf" srcId="{4255AA02-6AFC-453A-B3EE-2E9D4135400E}" destId="{9C1CAF24-E005-40D1-82E6-694F3DCF1D1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1728834-E950-47A7-A25B-B924C4E97CD0}"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5552D085-4138-493E-BEF8-2D08EB9032B8}">
      <dgm:prSet/>
      <dgm:spPr/>
      <dgm:t>
        <a:bodyPr/>
        <a:lstStyle/>
        <a:p>
          <a:r>
            <a:rPr lang="en-US" dirty="0"/>
            <a:t>In the spring of 2015, the Michigan Department of Health and Human Services commissioned an evaluation of the impact of four newly opened and state-funded school-based CAHCs on students’ health, well-being and educational success. </a:t>
          </a:r>
        </a:p>
      </dgm:t>
    </dgm:pt>
    <dgm:pt modelId="{F5074F5C-8B81-4B87-BA25-EE5E7567D3F0}" type="parTrans" cxnId="{24522DC1-77EF-406C-A390-38EF261677EA}">
      <dgm:prSet/>
      <dgm:spPr/>
      <dgm:t>
        <a:bodyPr/>
        <a:lstStyle/>
        <a:p>
          <a:endParaRPr lang="en-US"/>
        </a:p>
      </dgm:t>
    </dgm:pt>
    <dgm:pt modelId="{A3A70BF2-E5CC-4D87-874F-15A7F4229AD7}" type="sibTrans" cxnId="{24522DC1-77EF-406C-A390-38EF261677EA}">
      <dgm:prSet/>
      <dgm:spPr/>
      <dgm:t>
        <a:bodyPr/>
        <a:lstStyle/>
        <a:p>
          <a:endParaRPr lang="en-US"/>
        </a:p>
      </dgm:t>
    </dgm:pt>
    <dgm:pt modelId="{0A791661-D85E-4FAA-BEF0-1224FBE2880A}">
      <dgm:prSet/>
      <dgm:spPr/>
      <dgm:t>
        <a:bodyPr/>
        <a:lstStyle/>
        <a:p>
          <a:r>
            <a:rPr lang="en-US"/>
            <a:t>The evaluation investigated the CAHCs’ impact over a two-year school period in areas of priority to the CAHC Program at MDHHS, including indicators of:</a:t>
          </a:r>
        </a:p>
      </dgm:t>
    </dgm:pt>
    <dgm:pt modelId="{7655E5D6-9D21-416A-8361-AAA8961B7E26}" type="parTrans" cxnId="{D7BE8810-2F3B-403B-A3E9-4E0F4553DC9B}">
      <dgm:prSet/>
      <dgm:spPr/>
      <dgm:t>
        <a:bodyPr/>
        <a:lstStyle/>
        <a:p>
          <a:endParaRPr lang="en-US"/>
        </a:p>
      </dgm:t>
    </dgm:pt>
    <dgm:pt modelId="{094F9158-DBE9-43A2-80B4-0B032FA1E3F6}" type="sibTrans" cxnId="{D7BE8810-2F3B-403B-A3E9-4E0F4553DC9B}">
      <dgm:prSet/>
      <dgm:spPr/>
      <dgm:t>
        <a:bodyPr/>
        <a:lstStyle/>
        <a:p>
          <a:endParaRPr lang="en-US"/>
        </a:p>
      </dgm:t>
    </dgm:pt>
    <dgm:pt modelId="{CED8740E-A8B7-4A09-9AE4-A117F179BE5E}">
      <dgm:prSet/>
      <dgm:spPr/>
      <dgm:t>
        <a:bodyPr/>
        <a:lstStyle/>
        <a:p>
          <a:r>
            <a:rPr lang="en-US" dirty="0"/>
            <a:t>physical and mental health</a:t>
          </a:r>
        </a:p>
      </dgm:t>
    </dgm:pt>
    <dgm:pt modelId="{3014C9BF-AD66-4EAB-B790-105F31DA1B1C}" type="parTrans" cxnId="{8B95AAC0-E8F6-4A30-9AE0-261BC77A35C1}">
      <dgm:prSet/>
      <dgm:spPr/>
      <dgm:t>
        <a:bodyPr/>
        <a:lstStyle/>
        <a:p>
          <a:endParaRPr lang="en-US"/>
        </a:p>
      </dgm:t>
    </dgm:pt>
    <dgm:pt modelId="{67FAE71D-C94B-4CCE-B59B-35A9401EF704}" type="sibTrans" cxnId="{8B95AAC0-E8F6-4A30-9AE0-261BC77A35C1}">
      <dgm:prSet/>
      <dgm:spPr/>
      <dgm:t>
        <a:bodyPr/>
        <a:lstStyle/>
        <a:p>
          <a:endParaRPr lang="en-US"/>
        </a:p>
      </dgm:t>
    </dgm:pt>
    <dgm:pt modelId="{23C16EF9-A83D-4796-BBD2-6E48A4BF87E7}">
      <dgm:prSet/>
      <dgm:spPr/>
      <dgm:t>
        <a:bodyPr/>
        <a:lstStyle/>
        <a:p>
          <a:r>
            <a:rPr lang="en-US" dirty="0"/>
            <a:t>experience of stress and coping strategies </a:t>
          </a:r>
        </a:p>
      </dgm:t>
    </dgm:pt>
    <dgm:pt modelId="{F4E0B332-E3AE-4443-8220-A03EE977508A}" type="parTrans" cxnId="{65564865-F616-40AC-8868-D4B4D678DB36}">
      <dgm:prSet/>
      <dgm:spPr/>
      <dgm:t>
        <a:bodyPr/>
        <a:lstStyle/>
        <a:p>
          <a:endParaRPr lang="en-US"/>
        </a:p>
      </dgm:t>
    </dgm:pt>
    <dgm:pt modelId="{88CC1150-10F2-43A0-AE7D-C8A10E9F8967}" type="sibTrans" cxnId="{65564865-F616-40AC-8868-D4B4D678DB36}">
      <dgm:prSet/>
      <dgm:spPr/>
      <dgm:t>
        <a:bodyPr/>
        <a:lstStyle/>
        <a:p>
          <a:endParaRPr lang="en-US"/>
        </a:p>
      </dgm:t>
    </dgm:pt>
    <dgm:pt modelId="{8C156779-5EDA-475D-BAAA-6742ACF085A7}">
      <dgm:prSet/>
      <dgm:spPr/>
      <dgm:t>
        <a:bodyPr/>
        <a:lstStyle/>
        <a:p>
          <a:r>
            <a:rPr lang="en-US" dirty="0"/>
            <a:t>health literacy </a:t>
          </a:r>
        </a:p>
      </dgm:t>
    </dgm:pt>
    <dgm:pt modelId="{39A61262-029A-484B-BF0F-4AB9BB664770}" type="parTrans" cxnId="{5161AAA9-DBE8-4635-9347-C8C18D642CDB}">
      <dgm:prSet/>
      <dgm:spPr/>
      <dgm:t>
        <a:bodyPr/>
        <a:lstStyle/>
        <a:p>
          <a:endParaRPr lang="en-US"/>
        </a:p>
      </dgm:t>
    </dgm:pt>
    <dgm:pt modelId="{BD300F46-C3DC-4820-9894-86E1CA9F0879}" type="sibTrans" cxnId="{5161AAA9-DBE8-4635-9347-C8C18D642CDB}">
      <dgm:prSet/>
      <dgm:spPr/>
      <dgm:t>
        <a:bodyPr/>
        <a:lstStyle/>
        <a:p>
          <a:endParaRPr lang="en-US"/>
        </a:p>
      </dgm:t>
    </dgm:pt>
    <dgm:pt modelId="{62D7E08D-FCD3-4384-8802-DFDEA8E1C568}">
      <dgm:prSet/>
      <dgm:spPr/>
      <dgm:t>
        <a:bodyPr/>
        <a:lstStyle/>
        <a:p>
          <a:r>
            <a:rPr lang="en-US" dirty="0"/>
            <a:t>access to and use of health care </a:t>
          </a:r>
        </a:p>
      </dgm:t>
    </dgm:pt>
    <dgm:pt modelId="{C10350CF-53A4-4822-80C4-5ED0AF0050E0}" type="parTrans" cxnId="{F451CEA4-3E59-4116-806E-78A3A8033D7C}">
      <dgm:prSet/>
      <dgm:spPr/>
      <dgm:t>
        <a:bodyPr/>
        <a:lstStyle/>
        <a:p>
          <a:endParaRPr lang="en-US"/>
        </a:p>
      </dgm:t>
    </dgm:pt>
    <dgm:pt modelId="{A1FE3D17-8216-4698-A576-5DA3E12334A9}" type="sibTrans" cxnId="{F451CEA4-3E59-4116-806E-78A3A8033D7C}">
      <dgm:prSet/>
      <dgm:spPr/>
      <dgm:t>
        <a:bodyPr/>
        <a:lstStyle/>
        <a:p>
          <a:endParaRPr lang="en-US"/>
        </a:p>
      </dgm:t>
    </dgm:pt>
    <dgm:pt modelId="{63B47F83-35BA-4D7F-BD6A-D55F1AC73FD1}">
      <dgm:prSet/>
      <dgm:spPr/>
      <dgm:t>
        <a:bodyPr/>
        <a:lstStyle/>
        <a:p>
          <a:r>
            <a:rPr lang="en-US" dirty="0"/>
            <a:t>educational behaviors and success</a:t>
          </a:r>
        </a:p>
      </dgm:t>
    </dgm:pt>
    <dgm:pt modelId="{753EEA7B-B915-4BFF-BBFB-AF2886046D56}" type="parTrans" cxnId="{A826E499-DD03-46A3-8318-4E49EDE9AF81}">
      <dgm:prSet/>
      <dgm:spPr/>
      <dgm:t>
        <a:bodyPr/>
        <a:lstStyle/>
        <a:p>
          <a:endParaRPr lang="en-US"/>
        </a:p>
      </dgm:t>
    </dgm:pt>
    <dgm:pt modelId="{493BBA6D-024D-4B13-A2E4-459296ADE8C7}" type="sibTrans" cxnId="{A826E499-DD03-46A3-8318-4E49EDE9AF81}">
      <dgm:prSet/>
      <dgm:spPr/>
      <dgm:t>
        <a:bodyPr/>
        <a:lstStyle/>
        <a:p>
          <a:endParaRPr lang="en-US"/>
        </a:p>
      </dgm:t>
    </dgm:pt>
    <dgm:pt modelId="{181ABF81-D841-49D4-938E-7D3256D659C0}" type="pres">
      <dgm:prSet presAssocID="{11728834-E950-47A7-A25B-B924C4E97CD0}" presName="Name0" presStyleCnt="0">
        <dgm:presLayoutVars>
          <dgm:dir/>
          <dgm:animLvl val="lvl"/>
          <dgm:resizeHandles val="exact"/>
        </dgm:presLayoutVars>
      </dgm:prSet>
      <dgm:spPr/>
    </dgm:pt>
    <dgm:pt modelId="{42F8EF8D-D39F-4B4B-8327-2BCD8650196D}" type="pres">
      <dgm:prSet presAssocID="{0A791661-D85E-4FAA-BEF0-1224FBE2880A}" presName="boxAndChildren" presStyleCnt="0"/>
      <dgm:spPr/>
    </dgm:pt>
    <dgm:pt modelId="{BDC17CB1-DF9C-4388-907D-C9DEF7E98BDB}" type="pres">
      <dgm:prSet presAssocID="{0A791661-D85E-4FAA-BEF0-1224FBE2880A}" presName="parentTextBox" presStyleLbl="node1" presStyleIdx="0" presStyleCnt="2"/>
      <dgm:spPr/>
    </dgm:pt>
    <dgm:pt modelId="{A7BA123D-A2C7-4A52-A786-90ED029D1271}" type="pres">
      <dgm:prSet presAssocID="{0A791661-D85E-4FAA-BEF0-1224FBE2880A}" presName="entireBox" presStyleLbl="node1" presStyleIdx="0" presStyleCnt="2"/>
      <dgm:spPr/>
    </dgm:pt>
    <dgm:pt modelId="{1DBD39EC-FEEB-4372-BCE9-A22B72C9D785}" type="pres">
      <dgm:prSet presAssocID="{0A791661-D85E-4FAA-BEF0-1224FBE2880A}" presName="descendantBox" presStyleCnt="0"/>
      <dgm:spPr/>
    </dgm:pt>
    <dgm:pt modelId="{5CA06C31-3B82-44F5-99E6-1B2469584F41}" type="pres">
      <dgm:prSet presAssocID="{CED8740E-A8B7-4A09-9AE4-A117F179BE5E}" presName="childTextBox" presStyleLbl="fgAccFollowNode1" presStyleIdx="0" presStyleCnt="5">
        <dgm:presLayoutVars>
          <dgm:bulletEnabled val="1"/>
        </dgm:presLayoutVars>
      </dgm:prSet>
      <dgm:spPr/>
    </dgm:pt>
    <dgm:pt modelId="{004C50C8-EDE6-4173-B876-95B897DD841E}" type="pres">
      <dgm:prSet presAssocID="{23C16EF9-A83D-4796-BBD2-6E48A4BF87E7}" presName="childTextBox" presStyleLbl="fgAccFollowNode1" presStyleIdx="1" presStyleCnt="5">
        <dgm:presLayoutVars>
          <dgm:bulletEnabled val="1"/>
        </dgm:presLayoutVars>
      </dgm:prSet>
      <dgm:spPr/>
    </dgm:pt>
    <dgm:pt modelId="{668AEBE8-A41C-4D77-A281-39A0D4B63D1F}" type="pres">
      <dgm:prSet presAssocID="{8C156779-5EDA-475D-BAAA-6742ACF085A7}" presName="childTextBox" presStyleLbl="fgAccFollowNode1" presStyleIdx="2" presStyleCnt="5">
        <dgm:presLayoutVars>
          <dgm:bulletEnabled val="1"/>
        </dgm:presLayoutVars>
      </dgm:prSet>
      <dgm:spPr/>
    </dgm:pt>
    <dgm:pt modelId="{5866FAAA-9C98-426C-BEAA-B8FD2B307869}" type="pres">
      <dgm:prSet presAssocID="{62D7E08D-FCD3-4384-8802-DFDEA8E1C568}" presName="childTextBox" presStyleLbl="fgAccFollowNode1" presStyleIdx="3" presStyleCnt="5">
        <dgm:presLayoutVars>
          <dgm:bulletEnabled val="1"/>
        </dgm:presLayoutVars>
      </dgm:prSet>
      <dgm:spPr/>
    </dgm:pt>
    <dgm:pt modelId="{20439714-64FB-476F-80BB-3F6A747E9136}" type="pres">
      <dgm:prSet presAssocID="{63B47F83-35BA-4D7F-BD6A-D55F1AC73FD1}" presName="childTextBox" presStyleLbl="fgAccFollowNode1" presStyleIdx="4" presStyleCnt="5">
        <dgm:presLayoutVars>
          <dgm:bulletEnabled val="1"/>
        </dgm:presLayoutVars>
      </dgm:prSet>
      <dgm:spPr/>
    </dgm:pt>
    <dgm:pt modelId="{43B75AFD-0590-4FCC-9708-97C91C13B3F0}" type="pres">
      <dgm:prSet presAssocID="{A3A70BF2-E5CC-4D87-874F-15A7F4229AD7}" presName="sp" presStyleCnt="0"/>
      <dgm:spPr/>
    </dgm:pt>
    <dgm:pt modelId="{A315E76D-A874-4A94-82ED-80CF815271B7}" type="pres">
      <dgm:prSet presAssocID="{5552D085-4138-493E-BEF8-2D08EB9032B8}" presName="arrowAndChildren" presStyleCnt="0"/>
      <dgm:spPr/>
    </dgm:pt>
    <dgm:pt modelId="{2CFC133F-3B5E-4141-9CA6-70F262B4AE76}" type="pres">
      <dgm:prSet presAssocID="{5552D085-4138-493E-BEF8-2D08EB9032B8}" presName="parentTextArrow" presStyleLbl="node1" presStyleIdx="1" presStyleCnt="2"/>
      <dgm:spPr/>
    </dgm:pt>
  </dgm:ptLst>
  <dgm:cxnLst>
    <dgm:cxn modelId="{2CF1BE01-781B-4D8B-BE9E-B82AD8BCB9A5}" type="presOf" srcId="{63B47F83-35BA-4D7F-BD6A-D55F1AC73FD1}" destId="{20439714-64FB-476F-80BB-3F6A747E9136}" srcOrd="0" destOrd="0" presId="urn:microsoft.com/office/officeart/2005/8/layout/process4"/>
    <dgm:cxn modelId="{D7BE8810-2F3B-403B-A3E9-4E0F4553DC9B}" srcId="{11728834-E950-47A7-A25B-B924C4E97CD0}" destId="{0A791661-D85E-4FAA-BEF0-1224FBE2880A}" srcOrd="1" destOrd="0" parTransId="{7655E5D6-9D21-416A-8361-AAA8961B7E26}" sibTransId="{094F9158-DBE9-43A2-80B4-0B032FA1E3F6}"/>
    <dgm:cxn modelId="{C0FD8C1A-DF23-4C48-A46D-7FD1A1540CA8}" type="presOf" srcId="{5552D085-4138-493E-BEF8-2D08EB9032B8}" destId="{2CFC133F-3B5E-4141-9CA6-70F262B4AE76}" srcOrd="0" destOrd="0" presId="urn:microsoft.com/office/officeart/2005/8/layout/process4"/>
    <dgm:cxn modelId="{58DE7E63-C0ED-406C-99E1-3E3CDAC91D6C}" type="presOf" srcId="{8C156779-5EDA-475D-BAAA-6742ACF085A7}" destId="{668AEBE8-A41C-4D77-A281-39A0D4B63D1F}" srcOrd="0" destOrd="0" presId="urn:microsoft.com/office/officeart/2005/8/layout/process4"/>
    <dgm:cxn modelId="{65564865-F616-40AC-8868-D4B4D678DB36}" srcId="{0A791661-D85E-4FAA-BEF0-1224FBE2880A}" destId="{23C16EF9-A83D-4796-BBD2-6E48A4BF87E7}" srcOrd="1" destOrd="0" parTransId="{F4E0B332-E3AE-4443-8220-A03EE977508A}" sibTransId="{88CC1150-10F2-43A0-AE7D-C8A10E9F8967}"/>
    <dgm:cxn modelId="{51767788-6E11-456D-BEB8-01BB045895B0}" type="presOf" srcId="{0A791661-D85E-4FAA-BEF0-1224FBE2880A}" destId="{A7BA123D-A2C7-4A52-A786-90ED029D1271}" srcOrd="1" destOrd="0" presId="urn:microsoft.com/office/officeart/2005/8/layout/process4"/>
    <dgm:cxn modelId="{CAE95990-7816-44F6-B1AF-90070F327B64}" type="presOf" srcId="{0A791661-D85E-4FAA-BEF0-1224FBE2880A}" destId="{BDC17CB1-DF9C-4388-907D-C9DEF7E98BDB}" srcOrd="0" destOrd="0" presId="urn:microsoft.com/office/officeart/2005/8/layout/process4"/>
    <dgm:cxn modelId="{41C34991-4E68-48CD-8D3B-E7EFEA76BC54}" type="presOf" srcId="{62D7E08D-FCD3-4384-8802-DFDEA8E1C568}" destId="{5866FAAA-9C98-426C-BEAA-B8FD2B307869}" srcOrd="0" destOrd="0" presId="urn:microsoft.com/office/officeart/2005/8/layout/process4"/>
    <dgm:cxn modelId="{E9290E92-E1DB-4A05-AFE3-7F2A733C23EC}" type="presOf" srcId="{CED8740E-A8B7-4A09-9AE4-A117F179BE5E}" destId="{5CA06C31-3B82-44F5-99E6-1B2469584F41}" srcOrd="0" destOrd="0" presId="urn:microsoft.com/office/officeart/2005/8/layout/process4"/>
    <dgm:cxn modelId="{A826E499-DD03-46A3-8318-4E49EDE9AF81}" srcId="{0A791661-D85E-4FAA-BEF0-1224FBE2880A}" destId="{63B47F83-35BA-4D7F-BD6A-D55F1AC73FD1}" srcOrd="4" destOrd="0" parTransId="{753EEA7B-B915-4BFF-BBFB-AF2886046D56}" sibTransId="{493BBA6D-024D-4B13-A2E4-459296ADE8C7}"/>
    <dgm:cxn modelId="{F451CEA4-3E59-4116-806E-78A3A8033D7C}" srcId="{0A791661-D85E-4FAA-BEF0-1224FBE2880A}" destId="{62D7E08D-FCD3-4384-8802-DFDEA8E1C568}" srcOrd="3" destOrd="0" parTransId="{C10350CF-53A4-4822-80C4-5ED0AF0050E0}" sibTransId="{A1FE3D17-8216-4698-A576-5DA3E12334A9}"/>
    <dgm:cxn modelId="{5161AAA9-DBE8-4635-9347-C8C18D642CDB}" srcId="{0A791661-D85E-4FAA-BEF0-1224FBE2880A}" destId="{8C156779-5EDA-475D-BAAA-6742ACF085A7}" srcOrd="2" destOrd="0" parTransId="{39A61262-029A-484B-BF0F-4AB9BB664770}" sibTransId="{BD300F46-C3DC-4820-9894-86E1CA9F0879}"/>
    <dgm:cxn modelId="{8B95AAC0-E8F6-4A30-9AE0-261BC77A35C1}" srcId="{0A791661-D85E-4FAA-BEF0-1224FBE2880A}" destId="{CED8740E-A8B7-4A09-9AE4-A117F179BE5E}" srcOrd="0" destOrd="0" parTransId="{3014C9BF-AD66-4EAB-B790-105F31DA1B1C}" sibTransId="{67FAE71D-C94B-4CCE-B59B-35A9401EF704}"/>
    <dgm:cxn modelId="{24522DC1-77EF-406C-A390-38EF261677EA}" srcId="{11728834-E950-47A7-A25B-B924C4E97CD0}" destId="{5552D085-4138-493E-BEF8-2D08EB9032B8}" srcOrd="0" destOrd="0" parTransId="{F5074F5C-8B81-4B87-BA25-EE5E7567D3F0}" sibTransId="{A3A70BF2-E5CC-4D87-874F-15A7F4229AD7}"/>
    <dgm:cxn modelId="{A6E785DE-8596-473E-9305-C7A5E31F4A43}" type="presOf" srcId="{23C16EF9-A83D-4796-BBD2-6E48A4BF87E7}" destId="{004C50C8-EDE6-4173-B876-95B897DD841E}" srcOrd="0" destOrd="0" presId="urn:microsoft.com/office/officeart/2005/8/layout/process4"/>
    <dgm:cxn modelId="{275CCEFC-CF77-4293-9741-F2B7AE48989A}" type="presOf" srcId="{11728834-E950-47A7-A25B-B924C4E97CD0}" destId="{181ABF81-D841-49D4-938E-7D3256D659C0}" srcOrd="0" destOrd="0" presId="urn:microsoft.com/office/officeart/2005/8/layout/process4"/>
    <dgm:cxn modelId="{666189C8-879F-4E4C-80A1-F3682F4377E0}" type="presParOf" srcId="{181ABF81-D841-49D4-938E-7D3256D659C0}" destId="{42F8EF8D-D39F-4B4B-8327-2BCD8650196D}" srcOrd="0" destOrd="0" presId="urn:microsoft.com/office/officeart/2005/8/layout/process4"/>
    <dgm:cxn modelId="{81FB775D-123C-4B10-AA83-334E08DFEC40}" type="presParOf" srcId="{42F8EF8D-D39F-4B4B-8327-2BCD8650196D}" destId="{BDC17CB1-DF9C-4388-907D-C9DEF7E98BDB}" srcOrd="0" destOrd="0" presId="urn:microsoft.com/office/officeart/2005/8/layout/process4"/>
    <dgm:cxn modelId="{DD14D8D0-839C-4B31-98FE-ACF36656BEC0}" type="presParOf" srcId="{42F8EF8D-D39F-4B4B-8327-2BCD8650196D}" destId="{A7BA123D-A2C7-4A52-A786-90ED029D1271}" srcOrd="1" destOrd="0" presId="urn:microsoft.com/office/officeart/2005/8/layout/process4"/>
    <dgm:cxn modelId="{0072964B-B199-4293-A8FE-84023D5378CC}" type="presParOf" srcId="{42F8EF8D-D39F-4B4B-8327-2BCD8650196D}" destId="{1DBD39EC-FEEB-4372-BCE9-A22B72C9D785}" srcOrd="2" destOrd="0" presId="urn:microsoft.com/office/officeart/2005/8/layout/process4"/>
    <dgm:cxn modelId="{BC7E9DC3-B376-4D66-9C23-083E07774C4B}" type="presParOf" srcId="{1DBD39EC-FEEB-4372-BCE9-A22B72C9D785}" destId="{5CA06C31-3B82-44F5-99E6-1B2469584F41}" srcOrd="0" destOrd="0" presId="urn:microsoft.com/office/officeart/2005/8/layout/process4"/>
    <dgm:cxn modelId="{4B4F753B-A444-4519-AC69-CE0A0AFC5446}" type="presParOf" srcId="{1DBD39EC-FEEB-4372-BCE9-A22B72C9D785}" destId="{004C50C8-EDE6-4173-B876-95B897DD841E}" srcOrd="1" destOrd="0" presId="urn:microsoft.com/office/officeart/2005/8/layout/process4"/>
    <dgm:cxn modelId="{CA3467B4-A0A0-4082-9A08-91F7B619ACF7}" type="presParOf" srcId="{1DBD39EC-FEEB-4372-BCE9-A22B72C9D785}" destId="{668AEBE8-A41C-4D77-A281-39A0D4B63D1F}" srcOrd="2" destOrd="0" presId="urn:microsoft.com/office/officeart/2005/8/layout/process4"/>
    <dgm:cxn modelId="{F641266F-9633-44C6-9E3D-D24C826242AC}" type="presParOf" srcId="{1DBD39EC-FEEB-4372-BCE9-A22B72C9D785}" destId="{5866FAAA-9C98-426C-BEAA-B8FD2B307869}" srcOrd="3" destOrd="0" presId="urn:microsoft.com/office/officeart/2005/8/layout/process4"/>
    <dgm:cxn modelId="{5A258AF5-B489-469E-9322-FA77237F5F08}" type="presParOf" srcId="{1DBD39EC-FEEB-4372-BCE9-A22B72C9D785}" destId="{20439714-64FB-476F-80BB-3F6A747E9136}" srcOrd="4" destOrd="0" presId="urn:microsoft.com/office/officeart/2005/8/layout/process4"/>
    <dgm:cxn modelId="{A43E7968-3CDE-47FD-AA95-7B9A333F01DE}" type="presParOf" srcId="{181ABF81-D841-49D4-938E-7D3256D659C0}" destId="{43B75AFD-0590-4FCC-9708-97C91C13B3F0}" srcOrd="1" destOrd="0" presId="urn:microsoft.com/office/officeart/2005/8/layout/process4"/>
    <dgm:cxn modelId="{7A9040B7-DE1E-4DE3-B672-7C38020C5592}" type="presParOf" srcId="{181ABF81-D841-49D4-938E-7D3256D659C0}" destId="{A315E76D-A874-4A94-82ED-80CF815271B7}" srcOrd="2" destOrd="0" presId="urn:microsoft.com/office/officeart/2005/8/layout/process4"/>
    <dgm:cxn modelId="{A776C52A-10AB-4405-A69C-367D47803D6E}" type="presParOf" srcId="{A315E76D-A874-4A94-82ED-80CF815271B7}" destId="{2CFC133F-3B5E-4141-9CA6-70F262B4AE76}"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C3845-9324-41D3-9319-476776AA592D}">
      <dsp:nvSpPr>
        <dsp:cNvPr id="0" name=""/>
        <dsp:cNvSpPr/>
      </dsp:nvSpPr>
      <dsp:spPr>
        <a:xfrm>
          <a:off x="0" y="0"/>
          <a:ext cx="7929486" cy="558355"/>
        </a:xfrm>
        <a:prstGeom prst="roundRect">
          <a:avLst>
            <a:gd name="adj" fmla="val 10000"/>
          </a:avLst>
        </a:prstGeom>
        <a:solidFill>
          <a:schemeClr val="accent3">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Introduction – Overview, History and Intended Use</a:t>
          </a:r>
        </a:p>
      </dsp:txBody>
      <dsp:txXfrm>
        <a:off x="16354" y="16354"/>
        <a:ext cx="7261648" cy="525647"/>
      </dsp:txXfrm>
    </dsp:sp>
    <dsp:sp modelId="{1D0CC182-95E0-4158-AB49-86DC623EA6F1}">
      <dsp:nvSpPr>
        <dsp:cNvPr id="0" name=""/>
        <dsp:cNvSpPr/>
      </dsp:nvSpPr>
      <dsp:spPr>
        <a:xfrm>
          <a:off x="592136" y="635905"/>
          <a:ext cx="7929486" cy="558355"/>
        </a:xfrm>
        <a:prstGeom prst="roundRect">
          <a:avLst>
            <a:gd name="adj" fmla="val 10000"/>
          </a:avLst>
        </a:prstGeom>
        <a:solidFill>
          <a:schemeClr val="accent3">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Five Universal Assessment Tools</a:t>
          </a:r>
        </a:p>
        <a:p>
          <a:pPr marL="57150" lvl="1" indent="-57150" algn="l" defTabSz="488950">
            <a:lnSpc>
              <a:spcPct val="90000"/>
            </a:lnSpc>
            <a:spcBef>
              <a:spcPct val="0"/>
            </a:spcBef>
            <a:spcAft>
              <a:spcPct val="15000"/>
            </a:spcAft>
            <a:buChar char="•"/>
          </a:pPr>
          <a:endParaRPr lang="en-US" sz="1100" kern="1200" dirty="0"/>
        </a:p>
      </dsp:txBody>
      <dsp:txXfrm>
        <a:off x="608490" y="652259"/>
        <a:ext cx="6941710" cy="525647"/>
      </dsp:txXfrm>
    </dsp:sp>
    <dsp:sp modelId="{DF89FC41-BDA5-4ABA-BA42-CB5FF6D951A1}">
      <dsp:nvSpPr>
        <dsp:cNvPr id="0" name=""/>
        <dsp:cNvSpPr/>
      </dsp:nvSpPr>
      <dsp:spPr>
        <a:xfrm>
          <a:off x="1184273" y="1271810"/>
          <a:ext cx="7929486" cy="558355"/>
        </a:xfrm>
        <a:prstGeom prst="roundRect">
          <a:avLst>
            <a:gd name="adj" fmla="val 10000"/>
          </a:avLst>
        </a:prstGeom>
        <a:solidFill>
          <a:schemeClr val="accent3">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Blueprint Alignment Assessment Tool</a:t>
          </a:r>
        </a:p>
      </dsp:txBody>
      <dsp:txXfrm>
        <a:off x="1200627" y="1288164"/>
        <a:ext cx="6941710" cy="525647"/>
      </dsp:txXfrm>
    </dsp:sp>
    <dsp:sp modelId="{86A64BA2-E3B8-47BC-9CF3-159F3E1B0EF6}">
      <dsp:nvSpPr>
        <dsp:cNvPr id="0" name=""/>
        <dsp:cNvSpPr/>
      </dsp:nvSpPr>
      <dsp:spPr>
        <a:xfrm>
          <a:off x="1776410" y="1907715"/>
          <a:ext cx="7929486" cy="558355"/>
        </a:xfrm>
        <a:prstGeom prst="roundRect">
          <a:avLst>
            <a:gd name="adj" fmla="val 10000"/>
          </a:avLst>
        </a:prstGeom>
        <a:solidFill>
          <a:schemeClr val="accent3">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Red Flag Interpretation</a:t>
          </a:r>
        </a:p>
      </dsp:txBody>
      <dsp:txXfrm>
        <a:off x="1792764" y="1924069"/>
        <a:ext cx="6941710" cy="525647"/>
      </dsp:txXfrm>
    </dsp:sp>
    <dsp:sp modelId="{612A1CE0-3C22-42FA-A509-EAF25DDAC00E}">
      <dsp:nvSpPr>
        <dsp:cNvPr id="0" name=""/>
        <dsp:cNvSpPr/>
      </dsp:nvSpPr>
      <dsp:spPr>
        <a:xfrm>
          <a:off x="2368547" y="2543620"/>
          <a:ext cx="7929486" cy="558355"/>
        </a:xfrm>
        <a:prstGeom prst="roundRect">
          <a:avLst>
            <a:gd name="adj" fmla="val 10000"/>
          </a:avLst>
        </a:prstGeom>
        <a:solidFill>
          <a:schemeClr val="accent3">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Assessment Glossary</a:t>
          </a:r>
        </a:p>
      </dsp:txBody>
      <dsp:txXfrm>
        <a:off x="2384901" y="2559974"/>
        <a:ext cx="6941710" cy="525647"/>
      </dsp:txXfrm>
    </dsp:sp>
    <dsp:sp modelId="{F15C5F0A-84FA-480C-AE10-C3DC30ACAC25}">
      <dsp:nvSpPr>
        <dsp:cNvPr id="0" name=""/>
        <dsp:cNvSpPr/>
      </dsp:nvSpPr>
      <dsp:spPr>
        <a:xfrm>
          <a:off x="7566554" y="407909"/>
          <a:ext cx="362931" cy="362931"/>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7648213" y="407909"/>
        <a:ext cx="199613" cy="273106"/>
      </dsp:txXfrm>
    </dsp:sp>
    <dsp:sp modelId="{1515687F-5E6D-404D-9ECE-DDB57C04D323}">
      <dsp:nvSpPr>
        <dsp:cNvPr id="0" name=""/>
        <dsp:cNvSpPr/>
      </dsp:nvSpPr>
      <dsp:spPr>
        <a:xfrm>
          <a:off x="8158691" y="1043814"/>
          <a:ext cx="362931" cy="362931"/>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8240350" y="1043814"/>
        <a:ext cx="199613" cy="273106"/>
      </dsp:txXfrm>
    </dsp:sp>
    <dsp:sp modelId="{E56186D7-6615-42C4-91DB-F6C2200D23C3}">
      <dsp:nvSpPr>
        <dsp:cNvPr id="0" name=""/>
        <dsp:cNvSpPr/>
      </dsp:nvSpPr>
      <dsp:spPr>
        <a:xfrm>
          <a:off x="8750828" y="1670414"/>
          <a:ext cx="362931" cy="362931"/>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8832487" y="1670414"/>
        <a:ext cx="199613" cy="273106"/>
      </dsp:txXfrm>
    </dsp:sp>
    <dsp:sp modelId="{51DB5DB8-37AC-4181-B0F5-6EFD04DB8FE4}">
      <dsp:nvSpPr>
        <dsp:cNvPr id="0" name=""/>
        <dsp:cNvSpPr/>
      </dsp:nvSpPr>
      <dsp:spPr>
        <a:xfrm>
          <a:off x="9342965" y="2312523"/>
          <a:ext cx="362931" cy="362931"/>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9424624" y="2312523"/>
        <a:ext cx="199613" cy="2731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4CE69-159A-4128-808D-F681BD41A2DE}">
      <dsp:nvSpPr>
        <dsp:cNvPr id="0" name=""/>
        <dsp:cNvSpPr/>
      </dsp:nvSpPr>
      <dsp:spPr>
        <a:xfrm>
          <a:off x="-4919424" y="-753830"/>
          <a:ext cx="5858998" cy="5858998"/>
        </a:xfrm>
        <a:prstGeom prst="blockArc">
          <a:avLst>
            <a:gd name="adj1" fmla="val 18900000"/>
            <a:gd name="adj2" fmla="val 2700000"/>
            <a:gd name="adj3" fmla="val 369"/>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50ECE3-7C4D-4BB0-8CAD-D3ADF667F5EB}">
      <dsp:nvSpPr>
        <dsp:cNvPr id="0" name=""/>
        <dsp:cNvSpPr/>
      </dsp:nvSpPr>
      <dsp:spPr>
        <a:xfrm>
          <a:off x="350606" y="229141"/>
          <a:ext cx="6926639" cy="4581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3624"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a:t>Collaboration/Partnership Assessment</a:t>
          </a:r>
        </a:p>
      </dsp:txBody>
      <dsp:txXfrm>
        <a:off x="350606" y="229141"/>
        <a:ext cx="6926639" cy="458108"/>
      </dsp:txXfrm>
    </dsp:sp>
    <dsp:sp modelId="{C69A9928-E847-47EE-BEDA-66D0F4B0276C}">
      <dsp:nvSpPr>
        <dsp:cNvPr id="0" name=""/>
        <dsp:cNvSpPr/>
      </dsp:nvSpPr>
      <dsp:spPr>
        <a:xfrm>
          <a:off x="64288" y="171877"/>
          <a:ext cx="572636" cy="57263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B832F7-C457-4574-8718-0C940196295A}">
      <dsp:nvSpPr>
        <dsp:cNvPr id="0" name=""/>
        <dsp:cNvSpPr/>
      </dsp:nvSpPr>
      <dsp:spPr>
        <a:xfrm>
          <a:off x="727432" y="916217"/>
          <a:ext cx="6549813" cy="4581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3624"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Data Driven Organizational Assessment</a:t>
          </a:r>
        </a:p>
      </dsp:txBody>
      <dsp:txXfrm>
        <a:off x="727432" y="916217"/>
        <a:ext cx="6549813" cy="458108"/>
      </dsp:txXfrm>
    </dsp:sp>
    <dsp:sp modelId="{B7AD4AB2-7594-42F9-9F15-556AB1BE01B9}">
      <dsp:nvSpPr>
        <dsp:cNvPr id="0" name=""/>
        <dsp:cNvSpPr/>
      </dsp:nvSpPr>
      <dsp:spPr>
        <a:xfrm>
          <a:off x="441114" y="858954"/>
          <a:ext cx="572636" cy="57263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B1C475-06B5-48D0-B1B1-28ADECCC25DC}">
      <dsp:nvSpPr>
        <dsp:cNvPr id="0" name=""/>
        <dsp:cNvSpPr/>
      </dsp:nvSpPr>
      <dsp:spPr>
        <a:xfrm>
          <a:off x="899745" y="1603293"/>
          <a:ext cx="6377500" cy="4581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3624"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Family Inclusion Assessment</a:t>
          </a:r>
        </a:p>
      </dsp:txBody>
      <dsp:txXfrm>
        <a:off x="899745" y="1603293"/>
        <a:ext cx="6377500" cy="458108"/>
      </dsp:txXfrm>
    </dsp:sp>
    <dsp:sp modelId="{A697966C-752A-4581-9550-AFD1E87F45C8}">
      <dsp:nvSpPr>
        <dsp:cNvPr id="0" name=""/>
        <dsp:cNvSpPr/>
      </dsp:nvSpPr>
      <dsp:spPr>
        <a:xfrm>
          <a:off x="613427" y="1546030"/>
          <a:ext cx="572636" cy="57263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B344D9-B3F6-4BCC-B4F9-6F4F3966B4BC}">
      <dsp:nvSpPr>
        <dsp:cNvPr id="0" name=""/>
        <dsp:cNvSpPr/>
      </dsp:nvSpPr>
      <dsp:spPr>
        <a:xfrm>
          <a:off x="899745" y="2289935"/>
          <a:ext cx="6377500" cy="4581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3624"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Multi-Service Capacity Assessment</a:t>
          </a:r>
        </a:p>
      </dsp:txBody>
      <dsp:txXfrm>
        <a:off x="899745" y="2289935"/>
        <a:ext cx="6377500" cy="458108"/>
      </dsp:txXfrm>
    </dsp:sp>
    <dsp:sp modelId="{7B33DB05-BF7C-4A9D-B0BC-693A55A575BC}">
      <dsp:nvSpPr>
        <dsp:cNvPr id="0" name=""/>
        <dsp:cNvSpPr/>
      </dsp:nvSpPr>
      <dsp:spPr>
        <a:xfrm>
          <a:off x="613427" y="2232671"/>
          <a:ext cx="572636" cy="57263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233FA7-421F-4E5B-B679-D481C438B09B}">
      <dsp:nvSpPr>
        <dsp:cNvPr id="0" name=""/>
        <dsp:cNvSpPr/>
      </dsp:nvSpPr>
      <dsp:spPr>
        <a:xfrm>
          <a:off x="727432" y="2977011"/>
          <a:ext cx="6549813" cy="4581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3624"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dirty="0"/>
            <a:t>Communication Assessment</a:t>
          </a:r>
        </a:p>
      </dsp:txBody>
      <dsp:txXfrm>
        <a:off x="727432" y="2977011"/>
        <a:ext cx="6549813" cy="458108"/>
      </dsp:txXfrm>
    </dsp:sp>
    <dsp:sp modelId="{E2DFFEDA-A896-494E-B8BF-4B352354F0FA}">
      <dsp:nvSpPr>
        <dsp:cNvPr id="0" name=""/>
        <dsp:cNvSpPr/>
      </dsp:nvSpPr>
      <dsp:spPr>
        <a:xfrm>
          <a:off x="441114" y="2919747"/>
          <a:ext cx="572636" cy="57263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E6877E-855E-4D29-A508-7C83068A353F}">
      <dsp:nvSpPr>
        <dsp:cNvPr id="0" name=""/>
        <dsp:cNvSpPr/>
      </dsp:nvSpPr>
      <dsp:spPr>
        <a:xfrm>
          <a:off x="350606" y="3664087"/>
          <a:ext cx="6926639" cy="4581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3624" tIns="60960" rIns="60960" bIns="60960" numCol="1" spcCol="1270" anchor="ctr" anchorCtr="0">
          <a:noAutofit/>
        </a:bodyPr>
        <a:lstStyle/>
        <a:p>
          <a:pPr marL="0" lvl="0" indent="0" algn="l" defTabSz="1066800">
            <a:lnSpc>
              <a:spcPct val="90000"/>
            </a:lnSpc>
            <a:spcBef>
              <a:spcPct val="0"/>
            </a:spcBef>
            <a:spcAft>
              <a:spcPct val="35000"/>
            </a:spcAft>
            <a:buNone/>
          </a:pPr>
          <a:r>
            <a:rPr lang="en-US" sz="2400" kern="1200"/>
            <a:t>Alignment to Blueprint* </a:t>
          </a:r>
        </a:p>
      </dsp:txBody>
      <dsp:txXfrm>
        <a:off x="350606" y="3664087"/>
        <a:ext cx="6926639" cy="458108"/>
      </dsp:txXfrm>
    </dsp:sp>
    <dsp:sp modelId="{8704AF33-D5F5-4302-A00A-A56A72BE333C}">
      <dsp:nvSpPr>
        <dsp:cNvPr id="0" name=""/>
        <dsp:cNvSpPr/>
      </dsp:nvSpPr>
      <dsp:spPr>
        <a:xfrm>
          <a:off x="64288" y="3606824"/>
          <a:ext cx="572636" cy="57263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E73C35-DE38-49DE-876B-C663C182CAD6}">
      <dsp:nvSpPr>
        <dsp:cNvPr id="0" name=""/>
        <dsp:cNvSpPr/>
      </dsp:nvSpPr>
      <dsp:spPr>
        <a:xfrm>
          <a:off x="740" y="1941150"/>
          <a:ext cx="1603044" cy="1041978"/>
        </a:xfrm>
        <a:prstGeom prst="round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Family Centric Approach</a:t>
          </a:r>
        </a:p>
      </dsp:txBody>
      <dsp:txXfrm>
        <a:off x="51605" y="1992015"/>
        <a:ext cx="1501314" cy="940248"/>
      </dsp:txXfrm>
    </dsp:sp>
    <dsp:sp modelId="{15B68EF7-62A7-443B-A554-37FF788CE3A6}">
      <dsp:nvSpPr>
        <dsp:cNvPr id="0" name=""/>
        <dsp:cNvSpPr/>
      </dsp:nvSpPr>
      <dsp:spPr>
        <a:xfrm>
          <a:off x="802262" y="1577334"/>
          <a:ext cx="1769610" cy="1769610"/>
        </a:xfrm>
        <a:custGeom>
          <a:avLst/>
          <a:gdLst/>
          <a:ahLst/>
          <a:cxnLst/>
          <a:rect l="0" t="0" r="0" b="0"/>
          <a:pathLst>
            <a:path>
              <a:moveTo>
                <a:pt x="372219" y="163600"/>
              </a:moveTo>
              <a:arcTo wR="884805" hR="884805" stAng="14075836" swAng="4248328"/>
            </a:path>
          </a:pathLst>
        </a:custGeom>
        <a:noFill/>
        <a:ln w="635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071F0B1-142C-4BC4-B352-BE7B8A398B9B}">
      <dsp:nvSpPr>
        <dsp:cNvPr id="0" name=""/>
        <dsp:cNvSpPr/>
      </dsp:nvSpPr>
      <dsp:spPr>
        <a:xfrm>
          <a:off x="1770351" y="1941150"/>
          <a:ext cx="1603044" cy="1041978"/>
        </a:xfrm>
        <a:prstGeom prst="round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Organizational Infrastructure</a:t>
          </a:r>
        </a:p>
      </dsp:txBody>
      <dsp:txXfrm>
        <a:off x="1821216" y="1992015"/>
        <a:ext cx="1501314" cy="940248"/>
      </dsp:txXfrm>
    </dsp:sp>
    <dsp:sp modelId="{7EB7A31A-518E-4EF5-941C-7AF9673AE1C0}">
      <dsp:nvSpPr>
        <dsp:cNvPr id="0" name=""/>
        <dsp:cNvSpPr/>
      </dsp:nvSpPr>
      <dsp:spPr>
        <a:xfrm>
          <a:off x="802262" y="1577334"/>
          <a:ext cx="1769610" cy="1769610"/>
        </a:xfrm>
        <a:custGeom>
          <a:avLst/>
          <a:gdLst/>
          <a:ahLst/>
          <a:cxnLst/>
          <a:rect l="0" t="0" r="0" b="0"/>
          <a:pathLst>
            <a:path>
              <a:moveTo>
                <a:pt x="1397390" y="1606009"/>
              </a:moveTo>
              <a:arcTo wR="884805" hR="884805" stAng="3275836" swAng="4248328"/>
            </a:path>
          </a:pathLst>
        </a:custGeom>
        <a:noFill/>
        <a:ln w="635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756D61-DE0F-4811-A96A-197425B735DE}">
      <dsp:nvSpPr>
        <dsp:cNvPr id="0" name=""/>
        <dsp:cNvSpPr/>
      </dsp:nvSpPr>
      <dsp:spPr>
        <a:xfrm>
          <a:off x="0" y="29537"/>
          <a:ext cx="10298034" cy="468000"/>
        </a:xfrm>
        <a:prstGeom prst="roundRect">
          <a:avLst/>
        </a:prstGeom>
        <a:solidFill>
          <a:schemeClr val="accent6">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Routine Assessment of Parent Engagement:</a:t>
          </a:r>
        </a:p>
      </dsp:txBody>
      <dsp:txXfrm>
        <a:off x="22846" y="52383"/>
        <a:ext cx="10252342" cy="422308"/>
      </dsp:txXfrm>
    </dsp:sp>
    <dsp:sp modelId="{87D67101-FBDF-4F2C-A4C7-F3890242A47F}">
      <dsp:nvSpPr>
        <dsp:cNvPr id="0" name=""/>
        <dsp:cNvSpPr/>
      </dsp:nvSpPr>
      <dsp:spPr>
        <a:xfrm>
          <a:off x="0" y="497537"/>
          <a:ext cx="10298034" cy="1055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6963"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a:t>Parent opinion matters</a:t>
          </a:r>
        </a:p>
        <a:p>
          <a:pPr marL="171450" lvl="1" indent="-171450" algn="l" defTabSz="711200">
            <a:lnSpc>
              <a:spcPct val="90000"/>
            </a:lnSpc>
            <a:spcBef>
              <a:spcPct val="0"/>
            </a:spcBef>
            <a:spcAft>
              <a:spcPct val="20000"/>
            </a:spcAft>
            <a:buChar char="•"/>
          </a:pPr>
          <a:r>
            <a:rPr lang="en-US" sz="1600" kern="1200"/>
            <a:t>Program changes in response to parent input</a:t>
          </a:r>
        </a:p>
        <a:p>
          <a:pPr marL="171450" lvl="1" indent="-171450" algn="l" defTabSz="711200">
            <a:lnSpc>
              <a:spcPct val="90000"/>
            </a:lnSpc>
            <a:spcBef>
              <a:spcPct val="0"/>
            </a:spcBef>
            <a:spcAft>
              <a:spcPct val="20000"/>
            </a:spcAft>
            <a:buChar char="•"/>
          </a:pPr>
          <a:r>
            <a:rPr lang="en-US" sz="1600" kern="1200"/>
            <a:t>Parents feel like partners not consumers</a:t>
          </a:r>
        </a:p>
        <a:p>
          <a:pPr marL="171450" lvl="1" indent="-171450" algn="l" defTabSz="711200">
            <a:lnSpc>
              <a:spcPct val="90000"/>
            </a:lnSpc>
            <a:spcBef>
              <a:spcPct val="0"/>
            </a:spcBef>
            <a:spcAft>
              <a:spcPct val="20000"/>
            </a:spcAft>
            <a:buChar char="•"/>
          </a:pPr>
          <a:r>
            <a:rPr lang="en-US" sz="1600" kern="1200"/>
            <a:t>Shared ownership of child outcomes	</a:t>
          </a:r>
        </a:p>
      </dsp:txBody>
      <dsp:txXfrm>
        <a:off x="0" y="497537"/>
        <a:ext cx="10298034" cy="1055700"/>
      </dsp:txXfrm>
    </dsp:sp>
    <dsp:sp modelId="{828C7047-5750-4A26-BAB7-00C363E4B6CA}">
      <dsp:nvSpPr>
        <dsp:cNvPr id="0" name=""/>
        <dsp:cNvSpPr/>
      </dsp:nvSpPr>
      <dsp:spPr>
        <a:xfrm>
          <a:off x="0" y="1553238"/>
          <a:ext cx="10298034" cy="468000"/>
        </a:xfrm>
        <a:prstGeom prst="roundRect">
          <a:avLst/>
        </a:prstGeom>
        <a:solidFill>
          <a:schemeClr val="accent6">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Existence of a Parent-Zone </a:t>
          </a:r>
        </a:p>
      </dsp:txBody>
      <dsp:txXfrm>
        <a:off x="22846" y="1576084"/>
        <a:ext cx="10252342" cy="422308"/>
      </dsp:txXfrm>
    </dsp:sp>
    <dsp:sp modelId="{95A86F2A-6763-4CF6-BC41-1C327B5613BC}">
      <dsp:nvSpPr>
        <dsp:cNvPr id="0" name=""/>
        <dsp:cNvSpPr/>
      </dsp:nvSpPr>
      <dsp:spPr>
        <a:xfrm>
          <a:off x="0" y="2078838"/>
          <a:ext cx="10298034" cy="468000"/>
        </a:xfrm>
        <a:prstGeom prst="roundRect">
          <a:avLst/>
        </a:prstGeom>
        <a:solidFill>
          <a:schemeClr val="accent6">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Budget Supports for Parent Involvement</a:t>
          </a:r>
        </a:p>
      </dsp:txBody>
      <dsp:txXfrm>
        <a:off x="22846" y="2101684"/>
        <a:ext cx="10252342" cy="422308"/>
      </dsp:txXfrm>
    </dsp:sp>
    <dsp:sp modelId="{9C1CAF24-E005-40D1-82E6-694F3DCF1D16}">
      <dsp:nvSpPr>
        <dsp:cNvPr id="0" name=""/>
        <dsp:cNvSpPr/>
      </dsp:nvSpPr>
      <dsp:spPr>
        <a:xfrm>
          <a:off x="0" y="2604438"/>
          <a:ext cx="10298034" cy="468000"/>
        </a:xfrm>
        <a:prstGeom prst="roundRect">
          <a:avLst/>
        </a:prstGeom>
        <a:solidFill>
          <a:schemeClr val="accent6">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Parent Staff Liaison </a:t>
          </a:r>
        </a:p>
      </dsp:txBody>
      <dsp:txXfrm>
        <a:off x="22846" y="2627284"/>
        <a:ext cx="10252342" cy="4223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BA123D-A2C7-4A52-A786-90ED029D1271}">
      <dsp:nvSpPr>
        <dsp:cNvPr id="0" name=""/>
        <dsp:cNvSpPr/>
      </dsp:nvSpPr>
      <dsp:spPr>
        <a:xfrm>
          <a:off x="0" y="3210443"/>
          <a:ext cx="5889686" cy="210639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The evaluation investigated the CAHCs’ impact over a two-year school period in areas of priority to the CAHC Program at MDHHS, including indicators of:</a:t>
          </a:r>
        </a:p>
      </dsp:txBody>
      <dsp:txXfrm>
        <a:off x="0" y="3210443"/>
        <a:ext cx="5889686" cy="1137455"/>
      </dsp:txXfrm>
    </dsp:sp>
    <dsp:sp modelId="{5CA06C31-3B82-44F5-99E6-1B2469584F41}">
      <dsp:nvSpPr>
        <dsp:cNvPr id="0" name=""/>
        <dsp:cNvSpPr/>
      </dsp:nvSpPr>
      <dsp:spPr>
        <a:xfrm>
          <a:off x="718" y="4305771"/>
          <a:ext cx="1177649" cy="968943"/>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t>physical and mental health</a:t>
          </a:r>
        </a:p>
      </dsp:txBody>
      <dsp:txXfrm>
        <a:off x="718" y="4305771"/>
        <a:ext cx="1177649" cy="968943"/>
      </dsp:txXfrm>
    </dsp:sp>
    <dsp:sp modelId="{004C50C8-EDE6-4173-B876-95B897DD841E}">
      <dsp:nvSpPr>
        <dsp:cNvPr id="0" name=""/>
        <dsp:cNvSpPr/>
      </dsp:nvSpPr>
      <dsp:spPr>
        <a:xfrm>
          <a:off x="1178368" y="4305771"/>
          <a:ext cx="1177649" cy="968943"/>
        </a:xfrm>
        <a:prstGeom prst="rect">
          <a:avLst/>
        </a:prstGeom>
        <a:solidFill>
          <a:schemeClr val="accent2">
            <a:tint val="40000"/>
            <a:alpha val="90000"/>
            <a:hueOff val="-2820996"/>
            <a:satOff val="14431"/>
            <a:lumOff val="966"/>
            <a:alphaOff val="0"/>
          </a:schemeClr>
        </a:solidFill>
        <a:ln w="12700" cap="flat" cmpd="sng" algn="ctr">
          <a:solidFill>
            <a:schemeClr val="accent2">
              <a:tint val="40000"/>
              <a:alpha val="90000"/>
              <a:hueOff val="-2820996"/>
              <a:satOff val="14431"/>
              <a:lumOff val="96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t>experience of stress and coping strategies </a:t>
          </a:r>
        </a:p>
      </dsp:txBody>
      <dsp:txXfrm>
        <a:off x="1178368" y="4305771"/>
        <a:ext cx="1177649" cy="968943"/>
      </dsp:txXfrm>
    </dsp:sp>
    <dsp:sp modelId="{668AEBE8-A41C-4D77-A281-39A0D4B63D1F}">
      <dsp:nvSpPr>
        <dsp:cNvPr id="0" name=""/>
        <dsp:cNvSpPr/>
      </dsp:nvSpPr>
      <dsp:spPr>
        <a:xfrm>
          <a:off x="2356018" y="4305771"/>
          <a:ext cx="1177649" cy="968943"/>
        </a:xfrm>
        <a:prstGeom prst="rect">
          <a:avLst/>
        </a:prstGeom>
        <a:solidFill>
          <a:schemeClr val="accent2">
            <a:tint val="40000"/>
            <a:alpha val="90000"/>
            <a:hueOff val="-5641993"/>
            <a:satOff val="28863"/>
            <a:lumOff val="1932"/>
            <a:alphaOff val="0"/>
          </a:schemeClr>
        </a:solidFill>
        <a:ln w="12700" cap="flat" cmpd="sng" algn="ctr">
          <a:solidFill>
            <a:schemeClr val="accent2">
              <a:tint val="40000"/>
              <a:alpha val="90000"/>
              <a:hueOff val="-5641993"/>
              <a:satOff val="28863"/>
              <a:lumOff val="193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t>health literacy </a:t>
          </a:r>
        </a:p>
      </dsp:txBody>
      <dsp:txXfrm>
        <a:off x="2356018" y="4305771"/>
        <a:ext cx="1177649" cy="968943"/>
      </dsp:txXfrm>
    </dsp:sp>
    <dsp:sp modelId="{5866FAAA-9C98-426C-BEAA-B8FD2B307869}">
      <dsp:nvSpPr>
        <dsp:cNvPr id="0" name=""/>
        <dsp:cNvSpPr/>
      </dsp:nvSpPr>
      <dsp:spPr>
        <a:xfrm>
          <a:off x="3533667" y="4305771"/>
          <a:ext cx="1177649" cy="968943"/>
        </a:xfrm>
        <a:prstGeom prst="rect">
          <a:avLst/>
        </a:prstGeom>
        <a:solidFill>
          <a:schemeClr val="accent2">
            <a:tint val="40000"/>
            <a:alpha val="90000"/>
            <a:hueOff val="-8462989"/>
            <a:satOff val="43294"/>
            <a:lumOff val="2898"/>
            <a:alphaOff val="0"/>
          </a:schemeClr>
        </a:solidFill>
        <a:ln w="12700" cap="flat" cmpd="sng" algn="ctr">
          <a:solidFill>
            <a:schemeClr val="accent2">
              <a:tint val="40000"/>
              <a:alpha val="90000"/>
              <a:hueOff val="-8462989"/>
              <a:satOff val="43294"/>
              <a:lumOff val="28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t>access to and use of health care </a:t>
          </a:r>
        </a:p>
      </dsp:txBody>
      <dsp:txXfrm>
        <a:off x="3533667" y="4305771"/>
        <a:ext cx="1177649" cy="968943"/>
      </dsp:txXfrm>
    </dsp:sp>
    <dsp:sp modelId="{20439714-64FB-476F-80BB-3F6A747E9136}">
      <dsp:nvSpPr>
        <dsp:cNvPr id="0" name=""/>
        <dsp:cNvSpPr/>
      </dsp:nvSpPr>
      <dsp:spPr>
        <a:xfrm>
          <a:off x="4711317" y="4305771"/>
          <a:ext cx="1177649" cy="968943"/>
        </a:xfrm>
        <a:prstGeom prst="rect">
          <a:avLst/>
        </a:prstGeom>
        <a:solidFill>
          <a:schemeClr val="accent2">
            <a:tint val="40000"/>
            <a:alpha val="90000"/>
            <a:hueOff val="-11283985"/>
            <a:satOff val="57725"/>
            <a:lumOff val="3864"/>
            <a:alphaOff val="0"/>
          </a:schemeClr>
        </a:solidFill>
        <a:ln w="12700" cap="flat" cmpd="sng" algn="ctr">
          <a:solidFill>
            <a:schemeClr val="accent2">
              <a:tint val="40000"/>
              <a:alpha val="90000"/>
              <a:hueOff val="-11283985"/>
              <a:satOff val="57725"/>
              <a:lumOff val="386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t>educational behaviors and success</a:t>
          </a:r>
        </a:p>
      </dsp:txBody>
      <dsp:txXfrm>
        <a:off x="4711317" y="4305771"/>
        <a:ext cx="1177649" cy="968943"/>
      </dsp:txXfrm>
    </dsp:sp>
    <dsp:sp modelId="{2CFC133F-3B5E-4141-9CA6-70F262B4AE76}">
      <dsp:nvSpPr>
        <dsp:cNvPr id="0" name=""/>
        <dsp:cNvSpPr/>
      </dsp:nvSpPr>
      <dsp:spPr>
        <a:xfrm rot="10800000">
          <a:off x="0" y="2398"/>
          <a:ext cx="5889686" cy="3239641"/>
        </a:xfrm>
        <a:prstGeom prst="upArrowCallout">
          <a:avLst/>
        </a:prstGeom>
        <a:solidFill>
          <a:schemeClr val="accent2">
            <a:hueOff val="-9958180"/>
            <a:satOff val="53278"/>
            <a:lumOff val="39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In the spring of 2015, the Michigan Department of Health and Human Services commissioned an evaluation of the impact of four newly opened and state-funded school-based CAHCs on students’ health, well-being and educational success. </a:t>
          </a:r>
        </a:p>
      </dsp:txBody>
      <dsp:txXfrm rot="10800000">
        <a:off x="0" y="2398"/>
        <a:ext cx="5889686" cy="210502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7B571E-3C55-400A-8226-27EBE696D93F}" type="datetimeFigureOut">
              <a:rPr lang="en-US" smtClean="0"/>
              <a:t>11/23/2022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B7C67C-096B-42F2-8AC2-C9149808ABE3}" type="slidenum">
              <a:rPr lang="en-US" smtClean="0"/>
              <a:t>‹#›</a:t>
            </a:fld>
            <a:endParaRPr lang="en-US"/>
          </a:p>
        </p:txBody>
      </p:sp>
    </p:spTree>
    <p:extLst>
      <p:ext uri="{BB962C8B-B14F-4D97-AF65-F5344CB8AC3E}">
        <p14:creationId xmlns:p14="http://schemas.microsoft.com/office/powerpoint/2010/main" val="1738986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3B5F5E3C-A971-46FF-966B-018B5657FF92}" type="slidenum">
              <a:rPr lang="en-US" smtClean="0"/>
              <a:pPr/>
              <a:t>25</a:t>
            </a:fld>
            <a:endParaRPr 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it</a:t>
            </a:r>
          </a:p>
          <a:p>
            <a:r>
              <a:rPr lang="en-US"/>
              <a:t>Applicable to many ECE service models</a:t>
            </a:r>
          </a:p>
          <a:p>
            <a:r>
              <a:rPr lang="en-US"/>
              <a:t>Why it’s the final deliverable of the project</a:t>
            </a:r>
          </a:p>
          <a:p>
            <a:endParaRPr lang="en-US"/>
          </a:p>
        </p:txBody>
      </p:sp>
      <p:sp>
        <p:nvSpPr>
          <p:cNvPr id="4" name="Slide Number Placeholder 3"/>
          <p:cNvSpPr>
            <a:spLocks noGrp="1"/>
          </p:cNvSpPr>
          <p:nvPr>
            <p:ph type="sldNum" sz="quarter" idx="5"/>
          </p:nvPr>
        </p:nvSpPr>
        <p:spPr/>
        <p:txBody>
          <a:bodyPr/>
          <a:lstStyle/>
          <a:p>
            <a:fld id="{A637F667-F842-4F49-8D17-6B695774E313}" type="slidenum">
              <a:rPr lang="en-US" smtClean="0"/>
              <a:t>55</a:t>
            </a:fld>
            <a:endParaRPr lang="en-US"/>
          </a:p>
        </p:txBody>
      </p:sp>
    </p:spTree>
    <p:extLst>
      <p:ext uri="{BB962C8B-B14F-4D97-AF65-F5344CB8AC3E}">
        <p14:creationId xmlns:p14="http://schemas.microsoft.com/office/powerpoint/2010/main" val="494256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3A9BFA-85C2-4820-9205-503DA7B1B94F}" type="slidenum">
              <a:rPr lang="en-US" smtClean="0"/>
              <a:t>56</a:t>
            </a:fld>
            <a:endParaRPr lang="en-US"/>
          </a:p>
        </p:txBody>
      </p:sp>
    </p:spTree>
    <p:extLst>
      <p:ext uri="{BB962C8B-B14F-4D97-AF65-F5344CB8AC3E}">
        <p14:creationId xmlns:p14="http://schemas.microsoft.com/office/powerpoint/2010/main" val="40916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47BCEE34-E44F-4D7D-A70E-66C3C38F6AC2}" type="slidenum">
              <a:rPr lang="en-US" smtClean="0"/>
              <a:pPr/>
              <a:t>26</a:t>
            </a:fld>
            <a:endParaRPr 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04E67061-6EF2-4A57-8A0C-A0625D46BA68}" type="slidenum">
              <a:rPr lang="en-US" smtClean="0"/>
              <a:pPr/>
              <a:t>27</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2B6D79E2-775D-45DD-BE5B-9A171FEFEC15}" type="slidenum">
              <a:rPr lang="en-US" smtClean="0"/>
              <a:pPr/>
              <a:t>28</a:t>
            </a:fld>
            <a:endParaRPr 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945D8D07-1760-4162-B37F-CBD8261D700E}" type="slidenum">
              <a:rPr lang="en-US" smtClean="0"/>
              <a:pPr/>
              <a:t>29</a:t>
            </a:fld>
            <a:endParaRPr 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37F667-F842-4F49-8D17-6B695774E313}" type="slidenum">
              <a:rPr lang="en-US" smtClean="0"/>
              <a:t>37</a:t>
            </a:fld>
            <a:endParaRPr lang="en-US"/>
          </a:p>
        </p:txBody>
      </p:sp>
    </p:spTree>
    <p:extLst>
      <p:ext uri="{BB962C8B-B14F-4D97-AF65-F5344CB8AC3E}">
        <p14:creationId xmlns:p14="http://schemas.microsoft.com/office/powerpoint/2010/main" val="3093673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37F667-F842-4F49-8D17-6B695774E313}" type="slidenum">
              <a:rPr lang="en-US" smtClean="0"/>
              <a:t>38</a:t>
            </a:fld>
            <a:endParaRPr lang="en-US"/>
          </a:p>
        </p:txBody>
      </p:sp>
    </p:spTree>
    <p:extLst>
      <p:ext uri="{BB962C8B-B14F-4D97-AF65-F5344CB8AC3E}">
        <p14:creationId xmlns:p14="http://schemas.microsoft.com/office/powerpoint/2010/main" val="1752357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37F667-F842-4F49-8D17-6B695774E313}" type="slidenum">
              <a:rPr lang="en-US" smtClean="0"/>
              <a:t>41</a:t>
            </a:fld>
            <a:endParaRPr lang="en-US"/>
          </a:p>
        </p:txBody>
      </p:sp>
    </p:spTree>
    <p:extLst>
      <p:ext uri="{BB962C8B-B14F-4D97-AF65-F5344CB8AC3E}">
        <p14:creationId xmlns:p14="http://schemas.microsoft.com/office/powerpoint/2010/main" val="950444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37F667-F842-4F49-8D17-6B695774E313}" type="slidenum">
              <a:rPr lang="en-US" smtClean="0"/>
              <a:t>53</a:t>
            </a:fld>
            <a:endParaRPr lang="en-US"/>
          </a:p>
        </p:txBody>
      </p:sp>
    </p:spTree>
    <p:extLst>
      <p:ext uri="{BB962C8B-B14F-4D97-AF65-F5344CB8AC3E}">
        <p14:creationId xmlns:p14="http://schemas.microsoft.com/office/powerpoint/2010/main" val="3727735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smtClean="0"/>
              <a:t>11/23/2022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74470720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11/23/2022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754814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t>11/23/2022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199802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smtClean="0"/>
              <a:t>11/23/2022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854826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smtClean="0"/>
              <a:t>11/23/2022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5860356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smtClean="0"/>
              <a:t>11/23/2022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574436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smtClean="0"/>
              <a:t>11/23/2022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44697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11/23/2022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478055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11/23/2022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520500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BE4249-C0D0-4B06-8692-E8BB871AF643}" type="datetimeFigureOut">
              <a:rPr lang="en-US" smtClean="0"/>
              <a:t>11/23/2022</a:t>
            </a:fld>
            <a:endParaRPr lang="en-US" dirty="0"/>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878925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042B0DB6-F5C7-45FB-8CF3-31B45F9C2DAC}" type="datetimeFigureOut">
              <a:rPr lang="en-US" smtClean="0"/>
              <a:t>11/23/2022</a:t>
            </a:fld>
            <a:endParaRPr lang="en-US" dirty="0"/>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538749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smtClean="0"/>
              <a:t>11/23/2022</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87915003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historylink.org/File/20212"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commons.wikimedia.org/wiki/File:JDC_board.jpg" TargetMode="External"/><Relationship Id="rId7" Type="http://schemas.openxmlformats.org/officeDocument/2006/relationships/image" Target="../media/image15.sv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https://www.knightfoundation.org/articles/citizendetroit-rebirth-civic-engagement-arsenal-democracy" TargetMode="External"/><Relationship Id="rId4" Type="http://schemas.openxmlformats.org/officeDocument/2006/relationships/image" Target="../media/image13.0"/></Relationships>
</file>

<file path=ppt/slides/_rels/slide14.xml.rels><?xml version="1.0" encoding="UTF-8" standalone="yes"?>
<Relationships xmlns="http://schemas.openxmlformats.org/package/2006/relationships"><Relationship Id="rId3" Type="http://schemas.openxmlformats.org/officeDocument/2006/relationships/hyperlink" Target="http://waldenwritingcenter.blogspot.com/2013/10/how-to-write-for-positive-social-change.html" TargetMode="External"/><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hyperlink" Target="http://michcafe.blogspot.com/2014/07/malala-day-stand-up-for-education.html" TargetMode="Externa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hyperlink" Target="https://thebfd.co.nz/2019/05/take-us-out-of-inclusivity-get-incivility/" TargetMode="External"/><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hyperlink" Target="https://smartlawteacher.org/2016/10/31/fostering-quiet-inclusion/" TargetMode="Externa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hyperlink" Target="https://indiaresists.com/many-colours-of-protest-an-analysis/" TargetMode="External"/><Relationship Id="rId7" Type="http://schemas.openxmlformats.org/officeDocument/2006/relationships/hyperlink" Target="http://www.contributoria.com/issue/2015-01/54549c815c2d0c0c1200004f.html" TargetMode="External"/><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2.jpg"/><Relationship Id="rId11" Type="http://schemas.openxmlformats.org/officeDocument/2006/relationships/hyperlink" Target="http://www.iamhiphopmagazine.com/the-oppressed-write-back-by-lana-bell/" TargetMode="External"/><Relationship Id="rId5" Type="http://schemas.openxmlformats.org/officeDocument/2006/relationships/hyperlink" Target="https://fair.org/home/alex-vitale-on-the-end-of-policing/" TargetMode="External"/><Relationship Id="rId10" Type="http://schemas.openxmlformats.org/officeDocument/2006/relationships/image" Target="../media/image24.jpeg"/><Relationship Id="rId4" Type="http://schemas.openxmlformats.org/officeDocument/2006/relationships/image" Target="../media/image21.jpg"/><Relationship Id="rId9" Type="http://schemas.openxmlformats.org/officeDocument/2006/relationships/hyperlink" Target="https://en.wikipedia.org/wiki/Postcolonial_feminism"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journeyforfairtrade.blogspot.com/2011/11/womens-empowerment-and-fair-trade.html" TargetMode="External"/><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www.thinkinghumanity.com/2013/10/albert-einstein-how-i-see-world.html" TargetMode="External"/><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18" Type="http://schemas.openxmlformats.org/officeDocument/2006/relationships/image" Target="../media/image61.svg"/><Relationship Id="rId3" Type="http://schemas.openxmlformats.org/officeDocument/2006/relationships/diagramLayout" Target="../diagrams/layout2.xml"/><Relationship Id="rId7" Type="http://schemas.openxmlformats.org/officeDocument/2006/relationships/image" Target="../media/image50.png"/><Relationship Id="rId12" Type="http://schemas.openxmlformats.org/officeDocument/2006/relationships/image" Target="../media/image55.svg"/><Relationship Id="rId17" Type="http://schemas.openxmlformats.org/officeDocument/2006/relationships/image" Target="../media/image60.png"/><Relationship Id="rId2" Type="http://schemas.openxmlformats.org/officeDocument/2006/relationships/diagramData" Target="../diagrams/data2.xml"/><Relationship Id="rId16" Type="http://schemas.openxmlformats.org/officeDocument/2006/relationships/image" Target="../media/image59.svg"/><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54.png"/><Relationship Id="rId5" Type="http://schemas.openxmlformats.org/officeDocument/2006/relationships/diagramColors" Target="../diagrams/colors2.xml"/><Relationship Id="rId15" Type="http://schemas.openxmlformats.org/officeDocument/2006/relationships/image" Target="../media/image58.png"/><Relationship Id="rId10" Type="http://schemas.openxmlformats.org/officeDocument/2006/relationships/image" Target="../media/image53.svg"/><Relationship Id="rId4" Type="http://schemas.openxmlformats.org/officeDocument/2006/relationships/diagramQuickStyle" Target="../diagrams/quickStyle2.xml"/><Relationship Id="rId9" Type="http://schemas.openxmlformats.org/officeDocument/2006/relationships/image" Target="../media/image52.png"/><Relationship Id="rId14" Type="http://schemas.openxmlformats.org/officeDocument/2006/relationships/image" Target="../media/image57.svg"/></Relationships>
</file>

<file path=ppt/slides/_rels/slide4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2.xml"/><Relationship Id="rId1" Type="http://schemas.openxmlformats.org/officeDocument/2006/relationships/video" Target="https://www.youtube.com/embed/rUIsnMTjXWw?feature=oembed"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www.machinegunspage.com/2015/04/thank-you-all-so-much.html" TargetMode="External"/><Relationship Id="rId2" Type="http://schemas.openxmlformats.org/officeDocument/2006/relationships/image" Target="../media/image80.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40000" b="-4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79030-1C47-4C08-A1D2-B51C932E947B}"/>
              </a:ext>
            </a:extLst>
          </p:cNvPr>
          <p:cNvSpPr>
            <a:spLocks noGrp="1"/>
          </p:cNvSpPr>
          <p:nvPr>
            <p:ph type="ctrTitle"/>
          </p:nvPr>
        </p:nvSpPr>
        <p:spPr/>
        <p:txBody>
          <a:bodyPr>
            <a:normAutofit fontScale="90000"/>
          </a:bodyPr>
          <a:lstStyle/>
          <a:p>
            <a:r>
              <a:rPr lang="en-US" dirty="0"/>
              <a:t>Supporting Communities with Data: Empowerment Oriented Participatory Action Research</a:t>
            </a:r>
          </a:p>
        </p:txBody>
      </p:sp>
    </p:spTree>
    <p:extLst>
      <p:ext uri="{BB962C8B-B14F-4D97-AF65-F5344CB8AC3E}">
        <p14:creationId xmlns:p14="http://schemas.microsoft.com/office/powerpoint/2010/main" val="720731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5F22C4-809B-4E1D-95B2-A93D6B36960A}"/>
              </a:ext>
            </a:extLst>
          </p:cNvPr>
          <p:cNvSpPr>
            <a:spLocks noGrp="1"/>
          </p:cNvSpPr>
          <p:nvPr>
            <p:ph type="title"/>
          </p:nvPr>
        </p:nvSpPr>
        <p:spPr>
          <a:xfrm>
            <a:off x="804672" y="2404872"/>
            <a:ext cx="3044950" cy="1627792"/>
          </a:xfrm>
        </p:spPr>
        <p:txBody>
          <a:bodyPr vert="horz" lIns="274320" tIns="182880" rIns="274320" bIns="182880" rtlCol="0" anchor="ctr" anchorCtr="1">
            <a:normAutofit fontScale="90000"/>
          </a:bodyPr>
          <a:lstStyle/>
          <a:p>
            <a:r>
              <a:rPr lang="en-US" sz="1800" dirty="0">
                <a:solidFill>
                  <a:srgbClr val="262626"/>
                </a:solidFill>
              </a:rPr>
              <a:t>What Distinguishes Participatory Action Research</a:t>
            </a:r>
            <a:br>
              <a:rPr lang="en-US" sz="1800" dirty="0">
                <a:solidFill>
                  <a:srgbClr val="262626"/>
                </a:solidFill>
              </a:rPr>
            </a:br>
            <a:br>
              <a:rPr lang="en-US" sz="1800" dirty="0">
                <a:solidFill>
                  <a:srgbClr val="262626"/>
                </a:solidFill>
              </a:rPr>
            </a:br>
            <a:r>
              <a:rPr lang="en-US" sz="1800" dirty="0">
                <a:solidFill>
                  <a:srgbClr val="262626"/>
                </a:solidFill>
              </a:rPr>
              <a:t>“begin before the Beginning”</a:t>
            </a:r>
          </a:p>
        </p:txBody>
      </p:sp>
      <p:sp>
        <p:nvSpPr>
          <p:cNvPr id="13" name="Rectangle 8">
            <a:extLst>
              <a:ext uri="{FF2B5EF4-FFF2-40B4-BE49-F238E27FC236}">
                <a16:creationId xmlns:a16="http://schemas.microsoft.com/office/drawing/2014/main" id="{ED6F0A31-5407-4EFA-9DFA-67E9426829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1">
            <a:extLst>
              <a:ext uri="{FF2B5EF4-FFF2-40B4-BE49-F238E27FC236}">
                <a16:creationId xmlns:a16="http://schemas.microsoft.com/office/drawing/2014/main" id="{80406A18-1FEE-469E-97B2-8C72FB537068}"/>
              </a:ext>
            </a:extLst>
          </p:cNvPr>
          <p:cNvPicPr>
            <a:picLocks noGrp="1" noChangeAspect="1"/>
          </p:cNvPicPr>
          <p:nvPr>
            <p:ph idx="1"/>
          </p:nvPr>
        </p:nvPicPr>
        <p:blipFill>
          <a:blip r:embed="rId2"/>
          <a:stretch>
            <a:fillRect/>
          </a:stretch>
        </p:blipFill>
        <p:spPr>
          <a:xfrm>
            <a:off x="5294376" y="932890"/>
            <a:ext cx="6257544" cy="4677513"/>
          </a:xfrm>
          <a:prstGeom prst="rect">
            <a:avLst/>
          </a:prstGeom>
        </p:spPr>
      </p:pic>
      <p:pic>
        <p:nvPicPr>
          <p:cNvPr id="3" name="Picture 2">
            <a:extLst>
              <a:ext uri="{FF2B5EF4-FFF2-40B4-BE49-F238E27FC236}">
                <a16:creationId xmlns:a16="http://schemas.microsoft.com/office/drawing/2014/main" id="{B6C2D8BB-E428-41C9-BCC4-E6E09863FA39}"/>
              </a:ext>
            </a:extLst>
          </p:cNvPr>
          <p:cNvPicPr>
            <a:picLocks noChangeAspect="1"/>
          </p:cNvPicPr>
          <p:nvPr/>
        </p:nvPicPr>
        <p:blipFill>
          <a:blip r:embed="rId3"/>
          <a:stretch>
            <a:fillRect/>
          </a:stretch>
        </p:blipFill>
        <p:spPr>
          <a:xfrm>
            <a:off x="4661644" y="770966"/>
            <a:ext cx="7257929" cy="5531222"/>
          </a:xfrm>
          <a:prstGeom prst="rect">
            <a:avLst/>
          </a:prstGeom>
        </p:spPr>
      </p:pic>
    </p:spTree>
    <p:extLst>
      <p:ext uri="{BB962C8B-B14F-4D97-AF65-F5344CB8AC3E}">
        <p14:creationId xmlns:p14="http://schemas.microsoft.com/office/powerpoint/2010/main" val="102720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F8B7D-0E6D-44BA-A00B-20FE352D064F}"/>
              </a:ext>
            </a:extLst>
          </p:cNvPr>
          <p:cNvSpPr>
            <a:spLocks noGrp="1"/>
          </p:cNvSpPr>
          <p:nvPr>
            <p:ph type="title"/>
          </p:nvPr>
        </p:nvSpPr>
        <p:spPr>
          <a:xfrm>
            <a:off x="277906" y="964691"/>
            <a:ext cx="4052656" cy="2235709"/>
          </a:xfrm>
        </p:spPr>
        <p:txBody>
          <a:bodyPr>
            <a:normAutofit/>
          </a:bodyPr>
          <a:lstStyle/>
          <a:p>
            <a:r>
              <a:rPr lang="en-US" sz="2000" dirty="0"/>
              <a:t>The Differences go deeper than Process </a:t>
            </a:r>
          </a:p>
        </p:txBody>
      </p:sp>
      <p:sp>
        <p:nvSpPr>
          <p:cNvPr id="8" name="Content Placeholder 7">
            <a:extLst>
              <a:ext uri="{FF2B5EF4-FFF2-40B4-BE49-F238E27FC236}">
                <a16:creationId xmlns:a16="http://schemas.microsoft.com/office/drawing/2014/main" id="{CABF49DE-7A8F-45B9-AB2E-1E1D02F4FAB8}"/>
              </a:ext>
            </a:extLst>
          </p:cNvPr>
          <p:cNvSpPr>
            <a:spLocks noGrp="1"/>
          </p:cNvSpPr>
          <p:nvPr>
            <p:ph idx="1"/>
          </p:nvPr>
        </p:nvSpPr>
        <p:spPr>
          <a:xfrm>
            <a:off x="723989" y="3657601"/>
            <a:ext cx="3365344" cy="1288497"/>
          </a:xfrm>
        </p:spPr>
        <p:txBody>
          <a:bodyPr>
            <a:normAutofit/>
          </a:bodyPr>
          <a:lstStyle/>
          <a:p>
            <a:pPr marL="342900" indent="-342900">
              <a:lnSpc>
                <a:spcPct val="90000"/>
              </a:lnSpc>
              <a:buFont typeface="+mj-lt"/>
              <a:buAutoNum type="arabicPeriod"/>
            </a:pPr>
            <a:r>
              <a:rPr lang="en-US" sz="1700" dirty="0"/>
              <a:t>Ontological and Epistemological Approaches</a:t>
            </a:r>
          </a:p>
          <a:p>
            <a:pPr marL="342900" indent="-342900">
              <a:lnSpc>
                <a:spcPct val="90000"/>
              </a:lnSpc>
              <a:buFont typeface="+mj-lt"/>
              <a:buAutoNum type="arabicPeriod"/>
            </a:pPr>
            <a:r>
              <a:rPr lang="en-US" sz="1700" dirty="0"/>
              <a:t>Value Systems </a:t>
            </a:r>
          </a:p>
          <a:p>
            <a:pPr marL="342900" indent="-342900">
              <a:lnSpc>
                <a:spcPct val="90000"/>
              </a:lnSpc>
              <a:buFont typeface="+mj-lt"/>
              <a:buAutoNum type="arabicPeriod"/>
            </a:pPr>
            <a:r>
              <a:rPr lang="en-US" sz="1700" dirty="0"/>
              <a:t>Research Goals</a:t>
            </a:r>
          </a:p>
          <a:p>
            <a:pPr marL="0" indent="0">
              <a:lnSpc>
                <a:spcPct val="90000"/>
              </a:lnSpc>
              <a:buNone/>
            </a:pPr>
            <a:endParaRPr lang="en-US" sz="1700" dirty="0"/>
          </a:p>
          <a:p>
            <a:pPr marL="0" indent="0">
              <a:lnSpc>
                <a:spcPct val="90000"/>
              </a:lnSpc>
              <a:buNone/>
            </a:pPr>
            <a:endParaRPr lang="en-US" sz="1700" dirty="0"/>
          </a:p>
          <a:p>
            <a:pPr marL="342900" indent="-342900">
              <a:lnSpc>
                <a:spcPct val="90000"/>
              </a:lnSpc>
              <a:buFont typeface="+mj-lt"/>
              <a:buAutoNum type="arabicPeriod"/>
            </a:pPr>
            <a:endParaRPr lang="en-US" sz="1700" dirty="0"/>
          </a:p>
          <a:p>
            <a:pPr marL="342900" indent="-342900">
              <a:lnSpc>
                <a:spcPct val="90000"/>
              </a:lnSpc>
              <a:buFont typeface="+mj-lt"/>
              <a:buAutoNum type="arabicPeriod"/>
            </a:pPr>
            <a:endParaRPr lang="en-US" sz="1700" dirty="0"/>
          </a:p>
        </p:txBody>
      </p:sp>
      <p:sp>
        <p:nvSpPr>
          <p:cNvPr id="20" name="Rectangle 19">
            <a:extLst>
              <a:ext uri="{FF2B5EF4-FFF2-40B4-BE49-F238E27FC236}">
                <a16:creationId xmlns:a16="http://schemas.microsoft.com/office/drawing/2014/main" id="{B9A6A8C2-8B3A-4AD3-AFCC-F1D3F1F02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DF64937-39B5-4AB3-A2EF-EA689BA60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274D9B90-E15B-48AA-AAE4-9F9333503B52}"/>
              </a:ext>
            </a:extLst>
          </p:cNvPr>
          <p:cNvPicPr>
            <a:picLocks noChangeAspect="1"/>
          </p:cNvPicPr>
          <p:nvPr/>
        </p:nvPicPr>
        <p:blipFill>
          <a:blip r:embed="rId2"/>
          <a:stretch>
            <a:fillRect/>
          </a:stretch>
        </p:blipFill>
        <p:spPr>
          <a:xfrm>
            <a:off x="5673519" y="1293275"/>
            <a:ext cx="4526757" cy="4279392"/>
          </a:xfrm>
          <a:prstGeom prst="rect">
            <a:avLst/>
          </a:prstGeom>
        </p:spPr>
      </p:pic>
    </p:spTree>
    <p:extLst>
      <p:ext uri="{BB962C8B-B14F-4D97-AF65-F5344CB8AC3E}">
        <p14:creationId xmlns:p14="http://schemas.microsoft.com/office/powerpoint/2010/main" val="2377836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4167985-D6E9-40FF-97C0-4B6D373E8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68" y="640080"/>
            <a:ext cx="10911865" cy="462686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8801362-349C-44BE-BEF6-8E926E1D3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42976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8305DA-6D09-488B-A5F0-07C62924DE46}"/>
              </a:ext>
            </a:extLst>
          </p:cNvPr>
          <p:cNvSpPr>
            <a:spLocks noGrp="1"/>
          </p:cNvSpPr>
          <p:nvPr>
            <p:ph type="title"/>
          </p:nvPr>
        </p:nvSpPr>
        <p:spPr>
          <a:xfrm>
            <a:off x="1262729" y="1289303"/>
            <a:ext cx="9638443" cy="3339303"/>
          </a:xfrm>
          <a:ln>
            <a:noFill/>
          </a:ln>
        </p:spPr>
        <p:txBody>
          <a:bodyPr vert="horz" lIns="274320" tIns="182880" rIns="274320" bIns="182880" rtlCol="0" anchor="ctr" anchorCtr="1">
            <a:normAutofit/>
          </a:bodyPr>
          <a:lstStyle/>
          <a:p>
            <a:r>
              <a:rPr lang="en-US" sz="5000"/>
              <a:t>Defining Principles</a:t>
            </a:r>
          </a:p>
        </p:txBody>
      </p:sp>
      <p:sp>
        <p:nvSpPr>
          <p:cNvPr id="3" name="Text Placeholder 2">
            <a:extLst>
              <a:ext uri="{FF2B5EF4-FFF2-40B4-BE49-F238E27FC236}">
                <a16:creationId xmlns:a16="http://schemas.microsoft.com/office/drawing/2014/main" id="{7F1697AE-1A33-463B-A919-4F22BAA49226}"/>
              </a:ext>
            </a:extLst>
          </p:cNvPr>
          <p:cNvSpPr>
            <a:spLocks noGrp="1"/>
          </p:cNvSpPr>
          <p:nvPr>
            <p:ph type="body" idx="1"/>
          </p:nvPr>
        </p:nvSpPr>
        <p:spPr>
          <a:xfrm>
            <a:off x="1262729" y="5499895"/>
            <a:ext cx="9638443" cy="484633"/>
          </a:xfrm>
        </p:spPr>
        <p:txBody>
          <a:bodyPr vert="horz" lIns="91440" tIns="45720" rIns="91440" bIns="45720" rtlCol="0">
            <a:normAutofit/>
          </a:bodyPr>
          <a:lstStyle/>
          <a:p>
            <a:pPr algn="ctr"/>
            <a:r>
              <a:rPr lang="en-US" dirty="0">
                <a:solidFill>
                  <a:schemeClr val="tx1">
                    <a:lumMod val="75000"/>
                    <a:lumOff val="25000"/>
                  </a:schemeClr>
                </a:solidFill>
              </a:rPr>
              <a:t>Foundations of Participatory Action Research</a:t>
            </a:r>
          </a:p>
        </p:txBody>
      </p:sp>
    </p:spTree>
    <p:extLst>
      <p:ext uri="{BB962C8B-B14F-4D97-AF65-F5344CB8AC3E}">
        <p14:creationId xmlns:p14="http://schemas.microsoft.com/office/powerpoint/2010/main" val="1877392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124AA-2259-4771-9C17-2254C84C5A57}"/>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3000">
                <a:solidFill>
                  <a:srgbClr val="262626"/>
                </a:solidFill>
              </a:rPr>
              <a:t>Framing, Analyses, and Solutions are embedded in Community Context </a:t>
            </a:r>
          </a:p>
        </p:txBody>
      </p:sp>
      <p:sp>
        <p:nvSpPr>
          <p:cNvPr id="17" name="Rectangle 16">
            <a:extLst>
              <a:ext uri="{FF2B5EF4-FFF2-40B4-BE49-F238E27FC236}">
                <a16:creationId xmlns:a16="http://schemas.microsoft.com/office/drawing/2014/main" id="{219666B7-59D5-45C6-88FB-7A68BEB0A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40555"/>
            <a:ext cx="10911840" cy="33120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19B1E5D-A690-45B4-90B4-37F0CF464B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6112"/>
            <a:ext cx="10579608" cy="2980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group of people sitting posing for the camera&#10;&#10;Description automatically generated">
            <a:extLst>
              <a:ext uri="{FF2B5EF4-FFF2-40B4-BE49-F238E27FC236}">
                <a16:creationId xmlns:a16="http://schemas.microsoft.com/office/drawing/2014/main" id="{BDB5DE58-17CC-4702-A1D3-683DE1BB97E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786" r="-4" b="-4"/>
          <a:stretch/>
        </p:blipFill>
        <p:spPr>
          <a:xfrm>
            <a:off x="970788" y="970704"/>
            <a:ext cx="3686557" cy="2651760"/>
          </a:xfrm>
          <a:prstGeom prst="rect">
            <a:avLst/>
          </a:prstGeom>
        </p:spPr>
      </p:pic>
      <p:pic>
        <p:nvPicPr>
          <p:cNvPr id="5" name="Content Placeholder 4" descr="A group of people sitting at a table&#10;&#10;Description automatically generated">
            <a:extLst>
              <a:ext uri="{FF2B5EF4-FFF2-40B4-BE49-F238E27FC236}">
                <a16:creationId xmlns:a16="http://schemas.microsoft.com/office/drawing/2014/main" id="{CCECDA0B-AA39-44D0-9934-9F20CA948DB3}"/>
              </a:ext>
            </a:extLst>
          </p:cNvPr>
          <p:cNvPicPr>
            <a:picLocks noGrp="1" noChangeAspect="1"/>
          </p:cNvPicPr>
          <p:nvPr>
            <p:ph idx="1"/>
          </p:nvPr>
        </p:nvPicPr>
        <p:blipFill rotWithShape="1">
          <a:blip r:embed="rId4">
            <a:extLst>
              <a:ext uri="{837473B0-CC2E-450A-ABE3-18F120FF3D39}">
                <a1611:picAttrSrcUrl xmlns:a1611="http://schemas.microsoft.com/office/drawing/2016/11/main" r:id="rId5"/>
              </a:ext>
            </a:extLst>
          </a:blip>
          <a:srcRect t="14978" b="5886"/>
          <a:stretch/>
        </p:blipFill>
        <p:spPr>
          <a:xfrm>
            <a:off x="4810839" y="970705"/>
            <a:ext cx="6410374" cy="2663308"/>
          </a:xfrm>
          <a:prstGeom prst="rect">
            <a:avLst/>
          </a:prstGeom>
        </p:spPr>
      </p:pic>
      <p:sp>
        <p:nvSpPr>
          <p:cNvPr id="13" name="&quot;Not Allowed&quot; Symbol 12">
            <a:extLst>
              <a:ext uri="{FF2B5EF4-FFF2-40B4-BE49-F238E27FC236}">
                <a16:creationId xmlns:a16="http://schemas.microsoft.com/office/drawing/2014/main" id="{459D1E19-36D0-4356-95D6-D16264E58017}"/>
              </a:ext>
            </a:extLst>
          </p:cNvPr>
          <p:cNvSpPr/>
          <p:nvPr/>
        </p:nvSpPr>
        <p:spPr>
          <a:xfrm>
            <a:off x="762941" y="407750"/>
            <a:ext cx="4102249" cy="3703197"/>
          </a:xfrm>
          <a:prstGeom prst="noSmoking">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schemeClr val="tx1"/>
              </a:solidFill>
            </a:endParaRPr>
          </a:p>
        </p:txBody>
      </p:sp>
      <p:pic>
        <p:nvPicPr>
          <p:cNvPr id="15" name="Graphic 14" descr="Checkmark">
            <a:extLst>
              <a:ext uri="{FF2B5EF4-FFF2-40B4-BE49-F238E27FC236}">
                <a16:creationId xmlns:a16="http://schemas.microsoft.com/office/drawing/2014/main" id="{A472D7F1-D5AE-44D8-ABC7-915F5E160A4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33876" y="407749"/>
            <a:ext cx="1994791" cy="1994791"/>
          </a:xfrm>
          <a:prstGeom prst="rect">
            <a:avLst/>
          </a:prstGeom>
        </p:spPr>
      </p:pic>
    </p:spTree>
    <p:extLst>
      <p:ext uri="{BB962C8B-B14F-4D97-AF65-F5344CB8AC3E}">
        <p14:creationId xmlns:p14="http://schemas.microsoft.com/office/powerpoint/2010/main" val="35175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4EFCF-7AC7-4A69-A41A-DE3DE07A250B}"/>
              </a:ext>
            </a:extLst>
          </p:cNvPr>
          <p:cNvSpPr>
            <a:spLocks noGrp="1"/>
          </p:cNvSpPr>
          <p:nvPr>
            <p:ph type="title"/>
          </p:nvPr>
        </p:nvSpPr>
        <p:spPr>
          <a:xfrm>
            <a:off x="214312" y="4469308"/>
            <a:ext cx="11763375" cy="1007568"/>
          </a:xfrm>
        </p:spPr>
        <p:txBody>
          <a:bodyPr vert="horz" lIns="274320" tIns="182880" rIns="274320" bIns="182880" rtlCol="0" anchor="ctr" anchorCtr="1">
            <a:normAutofit/>
          </a:bodyPr>
          <a:lstStyle/>
          <a:p>
            <a:r>
              <a:rPr lang="en-US" sz="3200" dirty="0">
                <a:solidFill>
                  <a:srgbClr val="262626"/>
                </a:solidFill>
              </a:rPr>
              <a:t>Transformational Social Change &gt; h-Index</a:t>
            </a:r>
          </a:p>
        </p:txBody>
      </p:sp>
      <p:sp>
        <p:nvSpPr>
          <p:cNvPr id="27" name="Rectangle 26">
            <a:extLst>
              <a:ext uri="{FF2B5EF4-FFF2-40B4-BE49-F238E27FC236}">
                <a16:creationId xmlns:a16="http://schemas.microsoft.com/office/drawing/2014/main" id="{738AD109-818B-4A5E-BE89-71D36DC78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40555"/>
            <a:ext cx="10911840" cy="33120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502EFF3C-310C-4409-87CE-43B4BCDA6C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6112"/>
            <a:ext cx="10579608" cy="2980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Content Placeholder 17" descr="A close up of a sign&#10;&#10;Description automatically generated">
            <a:extLst>
              <a:ext uri="{FF2B5EF4-FFF2-40B4-BE49-F238E27FC236}">
                <a16:creationId xmlns:a16="http://schemas.microsoft.com/office/drawing/2014/main" id="{0B743EA4-CAA2-4E4C-842C-02C156644408}"/>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r="283" b="-3"/>
          <a:stretch/>
        </p:blipFill>
        <p:spPr>
          <a:xfrm>
            <a:off x="970788" y="970704"/>
            <a:ext cx="5036481" cy="2651760"/>
          </a:xfrm>
          <a:prstGeom prst="rect">
            <a:avLst/>
          </a:prstGeom>
        </p:spPr>
      </p:pic>
      <p:pic>
        <p:nvPicPr>
          <p:cNvPr id="21" name="Picture 20" descr="&#10;Description automatically generated">
            <a:extLst>
              <a:ext uri="{FF2B5EF4-FFF2-40B4-BE49-F238E27FC236}">
                <a16:creationId xmlns:a16="http://schemas.microsoft.com/office/drawing/2014/main" id="{7DF097D0-759B-4A97-B49C-65A5B727C49B}"/>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t="14036" r="3" b="6923"/>
          <a:stretch/>
        </p:blipFill>
        <p:spPr>
          <a:xfrm>
            <a:off x="6173385" y="970705"/>
            <a:ext cx="5047828" cy="2663308"/>
          </a:xfrm>
          <a:prstGeom prst="rect">
            <a:avLst/>
          </a:prstGeom>
        </p:spPr>
      </p:pic>
    </p:spTree>
    <p:extLst>
      <p:ext uri="{BB962C8B-B14F-4D97-AF65-F5344CB8AC3E}">
        <p14:creationId xmlns:p14="http://schemas.microsoft.com/office/powerpoint/2010/main" val="2577029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Picture 7" descr="A picture containing grass, front, face, looking&#10;&#10;Description automatically generated">
            <a:extLst>
              <a:ext uri="{FF2B5EF4-FFF2-40B4-BE49-F238E27FC236}">
                <a16:creationId xmlns:a16="http://schemas.microsoft.com/office/drawing/2014/main" id="{559ED43D-411F-4CA9-A78C-E2EBF0C2A9A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09558" y="3377509"/>
            <a:ext cx="4095944" cy="2734043"/>
          </a:xfrm>
          <a:prstGeom prst="rect">
            <a:avLst/>
          </a:prstGeom>
        </p:spPr>
      </p:pic>
      <p:sp>
        <p:nvSpPr>
          <p:cNvPr id="21" name="Rectangle 20">
            <a:extLst>
              <a:ext uri="{FF2B5EF4-FFF2-40B4-BE49-F238E27FC236}">
                <a16:creationId xmlns:a16="http://schemas.microsoft.com/office/drawing/2014/main" id="{BB7B992D-2EE5-431A-908A-7E7D956F2C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7AE519-F83A-455F-9A72-64CC6F5A0B0E}"/>
              </a:ext>
            </a:extLst>
          </p:cNvPr>
          <p:cNvSpPr>
            <a:spLocks noGrp="1"/>
          </p:cNvSpPr>
          <p:nvPr>
            <p:ph type="title"/>
          </p:nvPr>
        </p:nvSpPr>
        <p:spPr>
          <a:xfrm>
            <a:off x="6119732" y="1290025"/>
            <a:ext cx="5291327" cy="1188720"/>
          </a:xfrm>
          <a:solidFill>
            <a:srgbClr val="FFFFFF"/>
          </a:solidFill>
          <a:ln>
            <a:solidFill>
              <a:srgbClr val="404040"/>
            </a:solidFill>
          </a:ln>
        </p:spPr>
        <p:txBody>
          <a:bodyPr vert="horz" lIns="274320" tIns="182880" rIns="274320" bIns="182880" rtlCol="0" anchorCtr="1">
            <a:normAutofit/>
          </a:bodyPr>
          <a:lstStyle/>
          <a:p>
            <a:r>
              <a:rPr lang="en-US" sz="2400">
                <a:solidFill>
                  <a:srgbClr val="262626"/>
                </a:solidFill>
              </a:rPr>
              <a:t>Egalitarian Participation</a:t>
            </a:r>
            <a:br>
              <a:rPr lang="en-US" sz="2400">
                <a:solidFill>
                  <a:srgbClr val="262626"/>
                </a:solidFill>
              </a:rPr>
            </a:br>
            <a:endParaRPr lang="en-US" sz="2400">
              <a:solidFill>
                <a:srgbClr val="262626"/>
              </a:solidFill>
            </a:endParaRPr>
          </a:p>
        </p:txBody>
      </p:sp>
      <p:pic>
        <p:nvPicPr>
          <p:cNvPr id="5" name="Content Placeholder 4" descr="A screenshot of a cell phone&#10;&#10;Description automatically generated">
            <a:extLst>
              <a:ext uri="{FF2B5EF4-FFF2-40B4-BE49-F238E27FC236}">
                <a16:creationId xmlns:a16="http://schemas.microsoft.com/office/drawing/2014/main" id="{3AD296FD-AE4B-499F-A0BB-DAF0A3B4E6FB}"/>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21733" y="1117065"/>
            <a:ext cx="4671595" cy="1938711"/>
          </a:xfrm>
          <a:prstGeom prst="rect">
            <a:avLst/>
          </a:prstGeom>
        </p:spPr>
      </p:pic>
      <p:sp>
        <p:nvSpPr>
          <p:cNvPr id="18" name="Content Placeholder 17">
            <a:extLst>
              <a:ext uri="{FF2B5EF4-FFF2-40B4-BE49-F238E27FC236}">
                <a16:creationId xmlns:a16="http://schemas.microsoft.com/office/drawing/2014/main" id="{F5FAEF7A-C413-4070-AA7F-99F73BF12D67}"/>
              </a:ext>
            </a:extLst>
          </p:cNvPr>
          <p:cNvSpPr>
            <a:spLocks noGrp="1"/>
          </p:cNvSpPr>
          <p:nvPr>
            <p:ph idx="1"/>
          </p:nvPr>
        </p:nvSpPr>
        <p:spPr>
          <a:xfrm>
            <a:off x="6119732" y="2858703"/>
            <a:ext cx="5285791" cy="3042547"/>
          </a:xfrm>
        </p:spPr>
        <p:txBody>
          <a:bodyPr>
            <a:normAutofit/>
          </a:bodyPr>
          <a:lstStyle/>
          <a:p>
            <a:r>
              <a:rPr lang="en-US" sz="2800" dirty="0">
                <a:solidFill>
                  <a:srgbClr val="FFFFFF"/>
                </a:solidFill>
              </a:rPr>
              <a:t>The research process involves all stakeholders</a:t>
            </a:r>
          </a:p>
          <a:p>
            <a:r>
              <a:rPr lang="en-US" sz="2800" dirty="0">
                <a:solidFill>
                  <a:srgbClr val="FFFFFF"/>
                </a:solidFill>
              </a:rPr>
              <a:t>All voices are recognized as important </a:t>
            </a:r>
          </a:p>
        </p:txBody>
      </p:sp>
    </p:spTree>
    <p:extLst>
      <p:ext uri="{BB962C8B-B14F-4D97-AF65-F5344CB8AC3E}">
        <p14:creationId xmlns:p14="http://schemas.microsoft.com/office/powerpoint/2010/main" val="3015100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 name="Rectangle 21">
            <a:extLst>
              <a:ext uri="{FF2B5EF4-FFF2-40B4-BE49-F238E27FC236}">
                <a16:creationId xmlns:a16="http://schemas.microsoft.com/office/drawing/2014/main" id="{818D6989-3FB4-411C-98CA-CFBCE4C2A1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2"/>
            <a:ext cx="465734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37886A-514A-4D9F-8256-9B13F6B42F15}"/>
              </a:ext>
            </a:extLst>
          </p:cNvPr>
          <p:cNvSpPr>
            <a:spLocks noGrp="1"/>
          </p:cNvSpPr>
          <p:nvPr>
            <p:ph type="title"/>
          </p:nvPr>
        </p:nvSpPr>
        <p:spPr>
          <a:xfrm>
            <a:off x="7534651" y="688158"/>
            <a:ext cx="4645757" cy="2219672"/>
          </a:xfrm>
          <a:solidFill>
            <a:srgbClr val="FFFFFF"/>
          </a:solidFill>
          <a:ln>
            <a:solidFill>
              <a:srgbClr val="404040"/>
            </a:solidFill>
          </a:ln>
        </p:spPr>
        <p:txBody>
          <a:bodyPr>
            <a:normAutofit/>
          </a:bodyPr>
          <a:lstStyle/>
          <a:p>
            <a:r>
              <a:rPr lang="en-US" sz="1700" dirty="0">
                <a:solidFill>
                  <a:srgbClr val="262626"/>
                </a:solidFill>
              </a:rPr>
              <a:t>Explicit Recognition of Social Power Dynamics Inside and outside of the research process</a:t>
            </a:r>
          </a:p>
        </p:txBody>
      </p:sp>
      <p:pic>
        <p:nvPicPr>
          <p:cNvPr id="14" name="Picture 13" descr="A close up of a person wearing a hat&#10;&#10;Description automatically generated">
            <a:extLst>
              <a:ext uri="{FF2B5EF4-FFF2-40B4-BE49-F238E27FC236}">
                <a16:creationId xmlns:a16="http://schemas.microsoft.com/office/drawing/2014/main" id="{D96B9478-AE83-4E9C-A6EB-541C3E6C38CD}"/>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8174" r="18676" b="2"/>
          <a:stretch/>
        </p:blipFill>
        <p:spPr>
          <a:xfrm>
            <a:off x="20" y="10"/>
            <a:ext cx="2109186" cy="2749445"/>
          </a:xfrm>
          <a:prstGeom prst="rect">
            <a:avLst/>
          </a:prstGeom>
        </p:spPr>
      </p:pic>
      <p:pic>
        <p:nvPicPr>
          <p:cNvPr id="11" name="Picture 10" descr="A group of people posing for the camera&#10;&#10;Description automatically generated">
            <a:extLst>
              <a:ext uri="{FF2B5EF4-FFF2-40B4-BE49-F238E27FC236}">
                <a16:creationId xmlns:a16="http://schemas.microsoft.com/office/drawing/2014/main" id="{F3D830CF-D2C4-4877-937E-DD486850C1A1}"/>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12566" r="49038" b="-3"/>
          <a:stretch/>
        </p:blipFill>
        <p:spPr>
          <a:xfrm>
            <a:off x="2270073" y="2770"/>
            <a:ext cx="2109205" cy="2746685"/>
          </a:xfrm>
          <a:prstGeom prst="rect">
            <a:avLst/>
          </a:prstGeom>
        </p:spPr>
      </p:pic>
      <p:pic>
        <p:nvPicPr>
          <p:cNvPr id="21" name="Content Placeholder 20">
            <a:extLst>
              <a:ext uri="{FF2B5EF4-FFF2-40B4-BE49-F238E27FC236}">
                <a16:creationId xmlns:a16="http://schemas.microsoft.com/office/drawing/2014/main" id="{5BF59B5C-695A-4DE3-87F1-D657C3A3A6F1}"/>
              </a:ext>
              <a:ext uri="{C183D7F6-B498-43B3-948B-1728B52AA6E4}">
                <adec:decorative xmlns:adec="http://schemas.microsoft.com/office/drawing/2017/decorative" val="1"/>
              </a:ext>
            </a:extLst>
          </p:cNvPr>
          <p:cNvPicPr>
            <a:picLocks noGrp="1" noChangeAspect="1"/>
          </p:cNvPicPr>
          <p:nvPr>
            <p:ph idx="1"/>
          </p:nvPr>
        </p:nvPicPr>
        <p:blipFill>
          <a:blip r:embed="rId6">
            <a:extLst>
              <a:ext uri="{837473B0-CC2E-450A-ABE3-18F120FF3D39}">
                <a1611:picAttrSrcUrl xmlns:a1611="http://schemas.microsoft.com/office/drawing/2016/11/main" r:id="rId7"/>
              </a:ext>
            </a:extLst>
          </a:blip>
          <a:stretch>
            <a:fillRect/>
          </a:stretch>
        </p:blipFill>
        <p:spPr>
          <a:xfrm>
            <a:off x="7510867" y="3429000"/>
            <a:ext cx="4645757" cy="2066827"/>
          </a:xfrm>
        </p:spPr>
      </p:pic>
      <p:pic>
        <p:nvPicPr>
          <p:cNvPr id="5" name="Content Placeholder 4" descr="A picture containing drawing&#10;&#10;Description automatically generated">
            <a:extLst>
              <a:ext uri="{FF2B5EF4-FFF2-40B4-BE49-F238E27FC236}">
                <a16:creationId xmlns:a16="http://schemas.microsoft.com/office/drawing/2014/main" id="{B0002153-E930-4EB5-A3E4-51860AD860DD}"/>
              </a:ext>
            </a:extLst>
          </p:cNvPr>
          <p:cNvPicPr>
            <a:picLocks noChangeAspect="1"/>
          </p:cNvPicPr>
          <p:nvPr/>
        </p:nvPicPr>
        <p:blipFill rotWithShape="1">
          <a:blip r:embed="rId8">
            <a:extLst>
              <a:ext uri="{837473B0-CC2E-450A-ABE3-18F120FF3D39}">
                <a1611:picAttrSrcUrl xmlns:a1611="http://schemas.microsoft.com/office/drawing/2016/11/main" r:id="rId9"/>
              </a:ext>
            </a:extLst>
          </a:blip>
          <a:srcRect l="20380" r="21831"/>
          <a:stretch/>
        </p:blipFill>
        <p:spPr>
          <a:xfrm>
            <a:off x="4540145" y="10"/>
            <a:ext cx="2833641" cy="6857989"/>
          </a:xfrm>
          <a:prstGeom prst="rect">
            <a:avLst/>
          </a:prstGeom>
        </p:spPr>
      </p:pic>
      <p:pic>
        <p:nvPicPr>
          <p:cNvPr id="13" name="Picture 12" descr="A picture containing graffiti&#10;&#10;Description automatically generated">
            <a:extLst>
              <a:ext uri="{FF2B5EF4-FFF2-40B4-BE49-F238E27FC236}">
                <a16:creationId xmlns:a16="http://schemas.microsoft.com/office/drawing/2014/main" id="{25EC96A4-44D8-440D-AA4D-BA72FEB9CF9F}"/>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35376" y="2971801"/>
            <a:ext cx="4419536" cy="3563470"/>
          </a:xfrm>
          <a:prstGeom prst="rect">
            <a:avLst/>
          </a:prstGeom>
        </p:spPr>
      </p:pic>
    </p:spTree>
    <p:extLst>
      <p:ext uri="{BB962C8B-B14F-4D97-AF65-F5344CB8AC3E}">
        <p14:creationId xmlns:p14="http://schemas.microsoft.com/office/powerpoint/2010/main" val="1928084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6B8A3-2190-4A56-9BCB-5A41EADD2787}"/>
              </a:ext>
            </a:extLst>
          </p:cNvPr>
          <p:cNvSpPr>
            <a:spLocks noGrp="1"/>
          </p:cNvSpPr>
          <p:nvPr>
            <p:ph type="title"/>
          </p:nvPr>
        </p:nvSpPr>
        <p:spPr>
          <a:xfrm>
            <a:off x="804672" y="2404872"/>
            <a:ext cx="3044950" cy="1645920"/>
          </a:xfrm>
        </p:spPr>
        <p:txBody>
          <a:bodyPr vert="horz" lIns="274320" tIns="182880" rIns="274320" bIns="182880" rtlCol="0" anchor="ctr" anchorCtr="1">
            <a:normAutofit/>
          </a:bodyPr>
          <a:lstStyle/>
          <a:p>
            <a:r>
              <a:rPr lang="en-US" sz="2200">
                <a:solidFill>
                  <a:srgbClr val="262626"/>
                </a:solidFill>
              </a:rPr>
              <a:t>Empowerment Solutions</a:t>
            </a:r>
          </a:p>
        </p:txBody>
      </p:sp>
      <p:pic>
        <p:nvPicPr>
          <p:cNvPr id="5" name="Content Placeholder 4" descr="A close up of a sign&#10;&#10;Description automatically generated">
            <a:extLst>
              <a:ext uri="{FF2B5EF4-FFF2-40B4-BE49-F238E27FC236}">
                <a16:creationId xmlns:a16="http://schemas.microsoft.com/office/drawing/2014/main" id="{C3E4C5E5-D0A3-48C7-BAB9-931AE3F871D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278"/>
          <a:stretch/>
        </p:blipFill>
        <p:spPr>
          <a:xfrm>
            <a:off x="4654297" y="10"/>
            <a:ext cx="7537703" cy="6857990"/>
          </a:xfrm>
          <a:prstGeom prst="rect">
            <a:avLst/>
          </a:prstGeom>
        </p:spPr>
      </p:pic>
    </p:spTree>
    <p:extLst>
      <p:ext uri="{BB962C8B-B14F-4D97-AF65-F5344CB8AC3E}">
        <p14:creationId xmlns:p14="http://schemas.microsoft.com/office/powerpoint/2010/main" val="2398823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F4F6ED1-0A91-4619-B649-9AFB59E9DE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1AE04E-AF89-D0FE-4B8C-F415F183578F}"/>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3200">
                <a:solidFill>
                  <a:srgbClr val="262626"/>
                </a:solidFill>
              </a:rPr>
              <a:t>Who has control of conceptual meanings</a:t>
            </a:r>
          </a:p>
        </p:txBody>
      </p:sp>
      <p:pic>
        <p:nvPicPr>
          <p:cNvPr id="8" name="Picture 7">
            <a:extLst>
              <a:ext uri="{FF2B5EF4-FFF2-40B4-BE49-F238E27FC236}">
                <a16:creationId xmlns:a16="http://schemas.microsoft.com/office/drawing/2014/main" id="{EE7014C2-576B-293A-9A5F-7801271C6845}"/>
              </a:ext>
            </a:extLst>
          </p:cNvPr>
          <p:cNvPicPr>
            <a:picLocks noChangeAspect="1"/>
          </p:cNvPicPr>
          <p:nvPr/>
        </p:nvPicPr>
        <p:blipFill>
          <a:blip r:embed="rId2"/>
          <a:stretch>
            <a:fillRect/>
          </a:stretch>
        </p:blipFill>
        <p:spPr>
          <a:xfrm>
            <a:off x="8479712" y="1818405"/>
            <a:ext cx="3430863" cy="1844088"/>
          </a:xfrm>
          <a:prstGeom prst="rect">
            <a:avLst/>
          </a:prstGeom>
        </p:spPr>
      </p:pic>
      <p:pic>
        <p:nvPicPr>
          <p:cNvPr id="5" name="Picture 4">
            <a:extLst>
              <a:ext uri="{FF2B5EF4-FFF2-40B4-BE49-F238E27FC236}">
                <a16:creationId xmlns:a16="http://schemas.microsoft.com/office/drawing/2014/main" id="{15F587B7-5FEB-A24F-8EB9-277E762558D8}"/>
              </a:ext>
            </a:extLst>
          </p:cNvPr>
          <p:cNvPicPr>
            <a:picLocks noChangeAspect="1"/>
          </p:cNvPicPr>
          <p:nvPr/>
        </p:nvPicPr>
        <p:blipFill>
          <a:blip r:embed="rId3"/>
          <a:stretch>
            <a:fillRect/>
          </a:stretch>
        </p:blipFill>
        <p:spPr>
          <a:xfrm>
            <a:off x="211032" y="1591735"/>
            <a:ext cx="3429000" cy="2297429"/>
          </a:xfrm>
          <a:prstGeom prst="rect">
            <a:avLst/>
          </a:prstGeom>
        </p:spPr>
      </p:pic>
      <p:pic>
        <p:nvPicPr>
          <p:cNvPr id="6" name="Picture 5">
            <a:extLst>
              <a:ext uri="{FF2B5EF4-FFF2-40B4-BE49-F238E27FC236}">
                <a16:creationId xmlns:a16="http://schemas.microsoft.com/office/drawing/2014/main" id="{DE75511B-38DA-284B-E2B0-810AF9C11D85}"/>
              </a:ext>
            </a:extLst>
          </p:cNvPr>
          <p:cNvPicPr>
            <a:picLocks noChangeAspect="1"/>
          </p:cNvPicPr>
          <p:nvPr/>
        </p:nvPicPr>
        <p:blipFill>
          <a:blip r:embed="rId4"/>
          <a:stretch>
            <a:fillRect/>
          </a:stretch>
        </p:blipFill>
        <p:spPr>
          <a:xfrm>
            <a:off x="4947800" y="864017"/>
            <a:ext cx="2475980" cy="3301307"/>
          </a:xfrm>
          <a:prstGeom prst="rect">
            <a:avLst/>
          </a:prstGeom>
        </p:spPr>
      </p:pic>
      <p:sp>
        <p:nvSpPr>
          <p:cNvPr id="9" name="TextBox 8">
            <a:extLst>
              <a:ext uri="{FF2B5EF4-FFF2-40B4-BE49-F238E27FC236}">
                <a16:creationId xmlns:a16="http://schemas.microsoft.com/office/drawing/2014/main" id="{6B77B128-E1F4-0A0F-5FAC-5520FA164FC5}"/>
              </a:ext>
            </a:extLst>
          </p:cNvPr>
          <p:cNvSpPr txBox="1"/>
          <p:nvPr/>
        </p:nvSpPr>
        <p:spPr>
          <a:xfrm>
            <a:off x="179580" y="782651"/>
            <a:ext cx="3429000" cy="369332"/>
          </a:xfrm>
          <a:prstGeom prst="rect">
            <a:avLst/>
          </a:prstGeom>
          <a:noFill/>
        </p:spPr>
        <p:txBody>
          <a:bodyPr wrap="square" rtlCol="0">
            <a:spAutoFit/>
          </a:bodyPr>
          <a:lstStyle/>
          <a:p>
            <a:pPr algn="ctr"/>
            <a:r>
              <a:rPr lang="en-US" dirty="0"/>
              <a:t>Gender is binary and rigid </a:t>
            </a:r>
          </a:p>
        </p:txBody>
      </p:sp>
      <p:sp>
        <p:nvSpPr>
          <p:cNvPr id="10" name="TextBox 9">
            <a:extLst>
              <a:ext uri="{FF2B5EF4-FFF2-40B4-BE49-F238E27FC236}">
                <a16:creationId xmlns:a16="http://schemas.microsoft.com/office/drawing/2014/main" id="{51A758F8-94CC-0B7B-6045-2AA25DA64115}"/>
              </a:ext>
            </a:extLst>
          </p:cNvPr>
          <p:cNvSpPr txBox="1"/>
          <p:nvPr/>
        </p:nvSpPr>
        <p:spPr>
          <a:xfrm>
            <a:off x="4471290" y="25715"/>
            <a:ext cx="3429000" cy="646331"/>
          </a:xfrm>
          <a:prstGeom prst="rect">
            <a:avLst/>
          </a:prstGeom>
          <a:noFill/>
        </p:spPr>
        <p:txBody>
          <a:bodyPr wrap="square" rtlCol="0">
            <a:spAutoFit/>
          </a:bodyPr>
          <a:lstStyle/>
          <a:p>
            <a:pPr algn="ctr"/>
            <a:r>
              <a:rPr lang="en-US" dirty="0"/>
              <a:t>Gender is a made-up social construct that doesn’t exist</a:t>
            </a:r>
          </a:p>
        </p:txBody>
      </p:sp>
      <p:sp>
        <p:nvSpPr>
          <p:cNvPr id="11" name="TextBox 10">
            <a:extLst>
              <a:ext uri="{FF2B5EF4-FFF2-40B4-BE49-F238E27FC236}">
                <a16:creationId xmlns:a16="http://schemas.microsoft.com/office/drawing/2014/main" id="{84029132-3BD3-6F35-E8CA-8138556E7205}"/>
              </a:ext>
            </a:extLst>
          </p:cNvPr>
          <p:cNvSpPr txBox="1"/>
          <p:nvPr/>
        </p:nvSpPr>
        <p:spPr>
          <a:xfrm>
            <a:off x="8479712" y="718674"/>
            <a:ext cx="3429000" cy="1200329"/>
          </a:xfrm>
          <a:prstGeom prst="rect">
            <a:avLst/>
          </a:prstGeom>
          <a:noFill/>
        </p:spPr>
        <p:txBody>
          <a:bodyPr wrap="square" rtlCol="0">
            <a:spAutoFit/>
          </a:bodyPr>
          <a:lstStyle/>
          <a:p>
            <a:pPr algn="ctr"/>
            <a:r>
              <a:rPr lang="en-US" dirty="0"/>
              <a:t>Gender is a social construct that is a part of my identity, but I define it in a way that matches my lived experience</a:t>
            </a:r>
          </a:p>
        </p:txBody>
      </p:sp>
      <p:sp>
        <p:nvSpPr>
          <p:cNvPr id="12" name="Arrow: Right 11">
            <a:extLst>
              <a:ext uri="{FF2B5EF4-FFF2-40B4-BE49-F238E27FC236}">
                <a16:creationId xmlns:a16="http://schemas.microsoft.com/office/drawing/2014/main" id="{ABC1B5A6-0F39-BCE1-9DE9-89F4905AD92A}"/>
              </a:ext>
            </a:extLst>
          </p:cNvPr>
          <p:cNvSpPr/>
          <p:nvPr/>
        </p:nvSpPr>
        <p:spPr>
          <a:xfrm>
            <a:off x="3640032" y="2309091"/>
            <a:ext cx="1307768" cy="5357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0D5F9BC3-6A1D-7245-CF18-F241CCE635D8}"/>
              </a:ext>
            </a:extLst>
          </p:cNvPr>
          <p:cNvSpPr/>
          <p:nvPr/>
        </p:nvSpPr>
        <p:spPr>
          <a:xfrm>
            <a:off x="7423780" y="2299121"/>
            <a:ext cx="1307768" cy="5456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758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heel(1)">
                                      <p:cBhvr>
                                        <p:cTn id="33" dur="20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936B03-0A55-1E02-7057-2E8E958B78D3}"/>
              </a:ext>
            </a:extLst>
          </p:cNvPr>
          <p:cNvPicPr>
            <a:picLocks noChangeAspect="1"/>
          </p:cNvPicPr>
          <p:nvPr/>
        </p:nvPicPr>
        <p:blipFill rotWithShape="1">
          <a:blip r:embed="rId2"/>
          <a:srcRect t="13266" b="46356"/>
          <a:stretch/>
        </p:blipFill>
        <p:spPr>
          <a:xfrm>
            <a:off x="4728711" y="-55419"/>
            <a:ext cx="7501389" cy="4571990"/>
          </a:xfrm>
          <a:prstGeom prst="rect">
            <a:avLst/>
          </a:prstGeom>
        </p:spPr>
      </p:pic>
      <p:pic>
        <p:nvPicPr>
          <p:cNvPr id="4" name="Picture 3">
            <a:extLst>
              <a:ext uri="{FF2B5EF4-FFF2-40B4-BE49-F238E27FC236}">
                <a16:creationId xmlns:a16="http://schemas.microsoft.com/office/drawing/2014/main" id="{224C4624-51E1-1EE0-C157-BE295806DD95}"/>
              </a:ext>
            </a:extLst>
          </p:cNvPr>
          <p:cNvPicPr>
            <a:picLocks noChangeAspect="1"/>
          </p:cNvPicPr>
          <p:nvPr/>
        </p:nvPicPr>
        <p:blipFill rotWithShape="1">
          <a:blip r:embed="rId3"/>
          <a:srcRect l="7086" r="14170" b="-3"/>
          <a:stretch/>
        </p:blipFill>
        <p:spPr>
          <a:xfrm>
            <a:off x="0" y="-55418"/>
            <a:ext cx="4690612" cy="4571990"/>
          </a:xfrm>
          <a:prstGeom prst="rect">
            <a:avLst/>
          </a:prstGeom>
        </p:spPr>
      </p:pic>
      <p:sp>
        <p:nvSpPr>
          <p:cNvPr id="2" name="Title 1">
            <a:extLst>
              <a:ext uri="{FF2B5EF4-FFF2-40B4-BE49-F238E27FC236}">
                <a16:creationId xmlns:a16="http://schemas.microsoft.com/office/drawing/2014/main" id="{30AEA4D3-BFE7-44D2-9FB5-B7AF73D33509}"/>
              </a:ext>
            </a:extLst>
          </p:cNvPr>
          <p:cNvSpPr>
            <a:spLocks noGrp="1"/>
          </p:cNvSpPr>
          <p:nvPr>
            <p:ph type="title"/>
          </p:nvPr>
        </p:nvSpPr>
        <p:spPr>
          <a:xfrm>
            <a:off x="0" y="4571990"/>
            <a:ext cx="4690611" cy="1835795"/>
          </a:xfrm>
        </p:spPr>
        <p:txBody>
          <a:bodyPr vert="horz" lIns="274320" tIns="182880" rIns="274320" bIns="182880" rtlCol="0" anchor="ctr" anchorCtr="1">
            <a:normAutofit/>
          </a:bodyPr>
          <a:lstStyle/>
          <a:p>
            <a:r>
              <a:rPr lang="en-US" sz="3800" dirty="0">
                <a:solidFill>
                  <a:srgbClr val="262626"/>
                </a:solidFill>
              </a:rPr>
              <a:t>Medicalized Mental Illness</a:t>
            </a:r>
          </a:p>
        </p:txBody>
      </p:sp>
      <p:sp>
        <p:nvSpPr>
          <p:cNvPr id="6" name="Title 1">
            <a:extLst>
              <a:ext uri="{FF2B5EF4-FFF2-40B4-BE49-F238E27FC236}">
                <a16:creationId xmlns:a16="http://schemas.microsoft.com/office/drawing/2014/main" id="{3167E7C8-6175-9064-929D-CE2BD9631492}"/>
              </a:ext>
            </a:extLst>
          </p:cNvPr>
          <p:cNvSpPr txBox="1">
            <a:spLocks/>
          </p:cNvSpPr>
          <p:nvPr/>
        </p:nvSpPr>
        <p:spPr>
          <a:xfrm>
            <a:off x="4728711" y="4571990"/>
            <a:ext cx="7463289" cy="1835795"/>
          </a:xfrm>
          <a:prstGeom prst="rect">
            <a:avLst/>
          </a:prstGeom>
          <a:solidFill>
            <a:schemeClr val="bg1"/>
          </a:solidFill>
          <a:ln w="31750" cap="sq">
            <a:solidFill>
              <a:schemeClr val="tx1">
                <a:lumMod val="75000"/>
                <a:lumOff val="25000"/>
              </a:schemeClr>
            </a:solidFill>
            <a:miter lim="800000"/>
          </a:ln>
        </p:spPr>
        <p:txBody>
          <a:bodyPr vert="horz" lIns="274320" tIns="182880" rIns="274320" bIns="182880" rtlCol="0" anchor="ctr" anchorCtr="1">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sz="3800" dirty="0">
                <a:solidFill>
                  <a:srgbClr val="262626"/>
                </a:solidFill>
              </a:rPr>
              <a:t>Self-determined socially embedded mental health</a:t>
            </a:r>
          </a:p>
        </p:txBody>
      </p:sp>
    </p:spTree>
    <p:extLst>
      <p:ext uri="{BB962C8B-B14F-4D97-AF65-F5344CB8AC3E}">
        <p14:creationId xmlns:p14="http://schemas.microsoft.com/office/powerpoint/2010/main" val="195143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55C94A4-3A01-50A9-2A22-CE2C6E87BCD2}"/>
              </a:ext>
            </a:extLst>
          </p:cNvPr>
          <p:cNvPicPr>
            <a:picLocks noChangeAspect="1"/>
          </p:cNvPicPr>
          <p:nvPr/>
        </p:nvPicPr>
        <p:blipFill rotWithShape="1">
          <a:blip r:embed="rId2"/>
          <a:srcRect l="3305" r="3305"/>
          <a:stretch/>
        </p:blipFill>
        <p:spPr>
          <a:xfrm>
            <a:off x="20" y="-85715"/>
            <a:ext cx="12191980" cy="6857990"/>
          </a:xfrm>
          <a:prstGeom prst="rect">
            <a:avLst/>
          </a:prstGeom>
        </p:spPr>
      </p:pic>
      <p:sp>
        <p:nvSpPr>
          <p:cNvPr id="2" name="Title 1">
            <a:extLst>
              <a:ext uri="{FF2B5EF4-FFF2-40B4-BE49-F238E27FC236}">
                <a16:creationId xmlns:a16="http://schemas.microsoft.com/office/drawing/2014/main" id="{AEA82A98-B391-703B-E938-09B3101202CE}"/>
              </a:ext>
            </a:extLst>
          </p:cNvPr>
          <p:cNvSpPr>
            <a:spLocks noGrp="1"/>
          </p:cNvSpPr>
          <p:nvPr>
            <p:ph type="title"/>
          </p:nvPr>
        </p:nvSpPr>
        <p:spPr>
          <a:xfrm>
            <a:off x="1600200" y="2386744"/>
            <a:ext cx="8991600" cy="1645920"/>
          </a:xfrm>
          <a:prstGeom prst="ellipse">
            <a:avLst/>
          </a:prstGeom>
          <a:solidFill>
            <a:schemeClr val="bg1">
              <a:alpha val="60000"/>
            </a:schemeClr>
          </a:solidFill>
          <a:ln>
            <a:solidFill>
              <a:schemeClr val="tx1"/>
            </a:solidFill>
          </a:ln>
        </p:spPr>
        <p:txBody>
          <a:bodyPr vert="horz" lIns="274320" tIns="182880" rIns="274320" bIns="182880" rtlCol="0" anchor="ctr" anchorCtr="1">
            <a:normAutofit/>
          </a:bodyPr>
          <a:lstStyle/>
          <a:p>
            <a:r>
              <a:rPr lang="en-US" sz="2900">
                <a:solidFill>
                  <a:schemeClr val="tx1"/>
                </a:solidFill>
              </a:rPr>
              <a:t>Without Data there is no problem</a:t>
            </a:r>
          </a:p>
        </p:txBody>
      </p:sp>
    </p:spTree>
    <p:extLst>
      <p:ext uri="{BB962C8B-B14F-4D97-AF65-F5344CB8AC3E}">
        <p14:creationId xmlns:p14="http://schemas.microsoft.com/office/powerpoint/2010/main" val="9328873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33451C-768D-0BD4-7649-8748E5B094B4}"/>
              </a:ext>
            </a:extLst>
          </p:cNvPr>
          <p:cNvPicPr>
            <a:picLocks noChangeAspect="1"/>
          </p:cNvPicPr>
          <p:nvPr/>
        </p:nvPicPr>
        <p:blipFill>
          <a:blip r:embed="rId2"/>
          <a:stretch>
            <a:fillRect/>
          </a:stretch>
        </p:blipFill>
        <p:spPr>
          <a:xfrm>
            <a:off x="2262909" y="20288"/>
            <a:ext cx="7158182" cy="6837712"/>
          </a:xfrm>
          <a:prstGeom prst="rect">
            <a:avLst/>
          </a:prstGeom>
        </p:spPr>
      </p:pic>
    </p:spTree>
    <p:extLst>
      <p:ext uri="{BB962C8B-B14F-4D97-AF65-F5344CB8AC3E}">
        <p14:creationId xmlns:p14="http://schemas.microsoft.com/office/powerpoint/2010/main" val="430389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2CE85-077A-47CE-AED6-F775C1EDC906}"/>
              </a:ext>
            </a:extLst>
          </p:cNvPr>
          <p:cNvSpPr>
            <a:spLocks noGrp="1"/>
          </p:cNvSpPr>
          <p:nvPr>
            <p:ph type="title"/>
          </p:nvPr>
        </p:nvSpPr>
        <p:spPr/>
        <p:txBody>
          <a:bodyPr/>
          <a:lstStyle/>
          <a:p>
            <a:r>
              <a:rPr lang="en-US" dirty="0"/>
              <a:t>Where Does the Researcher Come in?</a:t>
            </a:r>
          </a:p>
        </p:txBody>
      </p:sp>
      <p:sp>
        <p:nvSpPr>
          <p:cNvPr id="4" name="Content Placeholder 3">
            <a:extLst>
              <a:ext uri="{FF2B5EF4-FFF2-40B4-BE49-F238E27FC236}">
                <a16:creationId xmlns:a16="http://schemas.microsoft.com/office/drawing/2014/main" id="{4F36413E-8012-4856-BD32-25A02BDD2C75}"/>
              </a:ext>
            </a:extLst>
          </p:cNvPr>
          <p:cNvSpPr>
            <a:spLocks noGrp="1"/>
          </p:cNvSpPr>
          <p:nvPr>
            <p:ph sz="half" idx="1"/>
          </p:nvPr>
        </p:nvSpPr>
        <p:spPr/>
        <p:txBody>
          <a:bodyPr/>
          <a:lstStyle/>
          <a:p>
            <a:pPr algn="ctr"/>
            <a:r>
              <a:rPr lang="en-US" sz="2000" dirty="0">
                <a:solidFill>
                  <a:schemeClr val="bg1"/>
                </a:solidFill>
              </a:rPr>
              <a:t>Leave Your Professional Preciousness at the Door </a:t>
            </a:r>
          </a:p>
          <a:p>
            <a:endParaRPr lang="en-US" dirty="0"/>
          </a:p>
          <a:p>
            <a:endParaRPr lang="en-US" dirty="0"/>
          </a:p>
        </p:txBody>
      </p:sp>
      <p:sp>
        <p:nvSpPr>
          <p:cNvPr id="5" name="Content Placeholder 4">
            <a:extLst>
              <a:ext uri="{FF2B5EF4-FFF2-40B4-BE49-F238E27FC236}">
                <a16:creationId xmlns:a16="http://schemas.microsoft.com/office/drawing/2014/main" id="{E4E06906-B9F2-4295-9A84-A08618E9E137}"/>
              </a:ext>
            </a:extLst>
          </p:cNvPr>
          <p:cNvSpPr>
            <a:spLocks noGrp="1"/>
          </p:cNvSpPr>
          <p:nvPr>
            <p:ph sz="half" idx="2"/>
          </p:nvPr>
        </p:nvSpPr>
        <p:spPr/>
        <p:txBody>
          <a:bodyPr>
            <a:noAutofit/>
          </a:bodyPr>
          <a:lstStyle/>
          <a:p>
            <a:r>
              <a:rPr lang="en-US" sz="2400" dirty="0">
                <a:solidFill>
                  <a:schemeClr val="bg1"/>
                </a:solidFill>
              </a:rPr>
              <a:t>Reading about a thing….</a:t>
            </a:r>
          </a:p>
          <a:p>
            <a:r>
              <a:rPr lang="en-US" sz="2400" dirty="0">
                <a:solidFill>
                  <a:schemeClr val="bg1"/>
                </a:solidFill>
              </a:rPr>
              <a:t>Learning about a thing….</a:t>
            </a:r>
          </a:p>
          <a:p>
            <a:r>
              <a:rPr lang="en-US" sz="2400" dirty="0">
                <a:solidFill>
                  <a:schemeClr val="bg1"/>
                </a:solidFill>
              </a:rPr>
              <a:t>Not the same as living the thing.</a:t>
            </a:r>
          </a:p>
          <a:p>
            <a:endParaRPr lang="en-US" sz="2400" dirty="0">
              <a:solidFill>
                <a:schemeClr val="bg1"/>
              </a:solidFill>
            </a:endParaRPr>
          </a:p>
          <a:p>
            <a:r>
              <a:rPr lang="en-US" sz="2400" dirty="0">
                <a:solidFill>
                  <a:schemeClr val="bg1"/>
                </a:solidFill>
              </a:rPr>
              <a:t>Researcher is a co-participant in the research process, facilitating rather than driving.</a:t>
            </a:r>
          </a:p>
        </p:txBody>
      </p:sp>
      <p:pic>
        <p:nvPicPr>
          <p:cNvPr id="7" name="Picture 6" descr="A close up of a person&#10;&#10;Description automatically generated">
            <a:extLst>
              <a:ext uri="{FF2B5EF4-FFF2-40B4-BE49-F238E27FC236}">
                <a16:creationId xmlns:a16="http://schemas.microsoft.com/office/drawing/2014/main" id="{C447F902-796B-4D5B-9EAE-10FD7203F25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51086" y="3474183"/>
            <a:ext cx="5144913" cy="3132036"/>
          </a:xfrm>
          <a:prstGeom prst="rect">
            <a:avLst/>
          </a:prstGeom>
        </p:spPr>
      </p:pic>
    </p:spTree>
    <p:extLst>
      <p:ext uri="{BB962C8B-B14F-4D97-AF65-F5344CB8AC3E}">
        <p14:creationId xmlns:p14="http://schemas.microsoft.com/office/powerpoint/2010/main" val="1336166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74A95A-8380-4C8F-AEBF-8A291D8C4369}"/>
              </a:ext>
            </a:extLst>
          </p:cNvPr>
          <p:cNvPicPr>
            <a:picLocks noChangeAspect="1"/>
          </p:cNvPicPr>
          <p:nvPr/>
        </p:nvPicPr>
        <p:blipFill rotWithShape="1">
          <a:blip r:embed="rId2"/>
          <a:srcRect t="13753" r="-1" b="17415"/>
          <a:stretch/>
        </p:blipFill>
        <p:spPr>
          <a:xfrm>
            <a:off x="1180739" y="720348"/>
            <a:ext cx="9884439" cy="521877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6" name="Speech Bubble: Oval 5">
            <a:extLst>
              <a:ext uri="{FF2B5EF4-FFF2-40B4-BE49-F238E27FC236}">
                <a16:creationId xmlns:a16="http://schemas.microsoft.com/office/drawing/2014/main" id="{0FB60A0E-E1E4-4CFB-86A1-ED04CE737E94}"/>
              </a:ext>
            </a:extLst>
          </p:cNvPr>
          <p:cNvSpPr/>
          <p:nvPr/>
        </p:nvSpPr>
        <p:spPr>
          <a:xfrm>
            <a:off x="428625" y="234763"/>
            <a:ext cx="4711148" cy="1841273"/>
          </a:xfrm>
          <a:prstGeom prst="wedgeEllipseCallout">
            <a:avLst>
              <a:gd name="adj1" fmla="val 46448"/>
              <a:gd name="adj2" fmla="val 77142"/>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That is very cool, but how would I do such a thing??</a:t>
            </a:r>
          </a:p>
        </p:txBody>
      </p:sp>
    </p:spTree>
    <p:extLst>
      <p:ext uri="{BB962C8B-B14F-4D97-AF65-F5344CB8AC3E}">
        <p14:creationId xmlns:p14="http://schemas.microsoft.com/office/powerpoint/2010/main" val="2678160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D3A4E0-C908-4EA9-ABDF-E82AD6BDE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F1BF5A-7795-4417-982A-40B83E82BC36}"/>
              </a:ext>
            </a:extLst>
          </p:cNvPr>
          <p:cNvSpPr>
            <a:spLocks noGrp="1"/>
          </p:cNvSpPr>
          <p:nvPr>
            <p:ph type="title"/>
          </p:nvPr>
        </p:nvSpPr>
        <p:spPr>
          <a:xfrm>
            <a:off x="1600200" y="2363323"/>
            <a:ext cx="8991600" cy="1692771"/>
          </a:xfrm>
        </p:spPr>
        <p:txBody>
          <a:bodyPr vert="horz" lIns="274320" tIns="182880" rIns="274320" bIns="182880" rtlCol="0" anchor="ctr" anchorCtr="1">
            <a:normAutofit/>
          </a:bodyPr>
          <a:lstStyle/>
          <a:p>
            <a:r>
              <a:rPr lang="en-US" dirty="0"/>
              <a:t>You must begin before the beginning</a:t>
            </a:r>
          </a:p>
        </p:txBody>
      </p:sp>
      <p:sp>
        <p:nvSpPr>
          <p:cNvPr id="3" name="Text Placeholder 2">
            <a:extLst>
              <a:ext uri="{FF2B5EF4-FFF2-40B4-BE49-F238E27FC236}">
                <a16:creationId xmlns:a16="http://schemas.microsoft.com/office/drawing/2014/main" id="{54EC38BA-AE08-4C21-829E-E4A9D439B258}"/>
              </a:ext>
            </a:extLst>
          </p:cNvPr>
          <p:cNvSpPr>
            <a:spLocks noGrp="1"/>
          </p:cNvSpPr>
          <p:nvPr>
            <p:ph type="body" idx="1"/>
          </p:nvPr>
        </p:nvSpPr>
        <p:spPr>
          <a:xfrm>
            <a:off x="6579220" y="5374888"/>
            <a:ext cx="5298455" cy="930662"/>
          </a:xfrm>
        </p:spPr>
        <p:txBody>
          <a:bodyPr vert="horz" lIns="91440" tIns="45720" rIns="91440" bIns="45720" rtlCol="0">
            <a:normAutofit fontScale="47500" lnSpcReduction="20000"/>
          </a:bodyPr>
          <a:lstStyle/>
          <a:p>
            <a:pPr algn="ctr">
              <a:lnSpc>
                <a:spcPct val="90000"/>
              </a:lnSpc>
            </a:pPr>
            <a:r>
              <a:rPr lang="en-US" sz="5100" dirty="0">
                <a:solidFill>
                  <a:schemeClr val="bg1"/>
                </a:solidFill>
              </a:rPr>
              <a:t>Engage with your community in ways that are meaningful to you, the research will follow</a:t>
            </a:r>
            <a:r>
              <a:rPr lang="en-US" sz="1600" dirty="0">
                <a:solidFill>
                  <a:schemeClr val="bg1"/>
                </a:solidFill>
              </a:rPr>
              <a:t>.</a:t>
            </a:r>
          </a:p>
        </p:txBody>
      </p:sp>
    </p:spTree>
    <p:extLst>
      <p:ext uri="{BB962C8B-B14F-4D97-AF65-F5344CB8AC3E}">
        <p14:creationId xmlns:p14="http://schemas.microsoft.com/office/powerpoint/2010/main" val="2027657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3200"/>
              <a:t>The Bibs to Backpack Initiative</a:t>
            </a:r>
          </a:p>
        </p:txBody>
      </p:sp>
      <p:sp>
        <p:nvSpPr>
          <p:cNvPr id="3" name="Text Placeholder 2"/>
          <p:cNvSpPr>
            <a:spLocks noGrp="1"/>
          </p:cNvSpPr>
          <p:nvPr>
            <p:ph type="body" idx="1"/>
          </p:nvPr>
        </p:nvSpPr>
        <p:spPr>
          <a:xfrm>
            <a:off x="2560320" y="5688535"/>
            <a:ext cx="7071360" cy="536125"/>
          </a:xfrm>
        </p:spPr>
        <p:txBody>
          <a:bodyPr vert="horz" lIns="91440" tIns="45720" rIns="91440" bIns="45720" rtlCol="0">
            <a:normAutofit/>
          </a:bodyPr>
          <a:lstStyle/>
          <a:p>
            <a:pPr algn="ctr"/>
            <a:r>
              <a:rPr lang="en-US" sz="1700">
                <a:solidFill>
                  <a:schemeClr val="tx1">
                    <a:lumMod val="75000"/>
                    <a:lumOff val="25000"/>
                  </a:schemeClr>
                </a:solidFill>
              </a:rPr>
              <a:t>A Decade of Building Communities through Early Childhood Development</a:t>
            </a:r>
          </a:p>
        </p:txBody>
      </p:sp>
      <p:sp>
        <p:nvSpPr>
          <p:cNvPr id="75" name="Rectangle 74">
            <a:extLst>
              <a:ext uri="{FF2B5EF4-FFF2-40B4-BE49-F238E27FC236}">
                <a16:creationId xmlns:a16="http://schemas.microsoft.com/office/drawing/2014/main" id="{738AD109-818B-4A5E-BE89-71D36DC78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40555"/>
            <a:ext cx="10911840" cy="33120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502EFF3C-310C-4409-87CE-43B4BCDA6C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6112"/>
            <a:ext cx="10579608" cy="2980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6" name="Picture 6" descr="Image result for bib to backpack united way"/>
          <p:cNvPicPr>
            <a:picLocks noChangeAspect="1" noChangeArrowheads="1"/>
          </p:cNvPicPr>
          <p:nvPr/>
        </p:nvPicPr>
        <p:blipFill rotWithShape="1">
          <a:blip r:embed="rId2" cstate="print"/>
          <a:srcRect t="19359" r="-2" b="21481"/>
          <a:stretch/>
        </p:blipFill>
        <p:spPr bwMode="auto">
          <a:xfrm>
            <a:off x="970788" y="970704"/>
            <a:ext cx="5036481" cy="2651760"/>
          </a:xfrm>
          <a:prstGeom prst="rect">
            <a:avLst/>
          </a:prstGeom>
          <a:noFill/>
        </p:spPr>
      </p:pic>
      <p:pic>
        <p:nvPicPr>
          <p:cNvPr id="10242" name="Picture 2" descr="Image result for bib to backpack united way"/>
          <p:cNvPicPr>
            <a:picLocks noChangeAspect="1" noChangeArrowheads="1"/>
          </p:cNvPicPr>
          <p:nvPr/>
        </p:nvPicPr>
        <p:blipFill rotWithShape="1">
          <a:blip r:embed="rId3" cstate="print"/>
          <a:srcRect l="1510" r="2779" b="2"/>
          <a:stretch/>
        </p:blipFill>
        <p:spPr bwMode="auto">
          <a:xfrm>
            <a:off x="6173385" y="970705"/>
            <a:ext cx="5047828" cy="2663308"/>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IMG_0839"/>
          <p:cNvPicPr>
            <a:picLocks noChangeAspect="1" noChangeArrowheads="1"/>
          </p:cNvPicPr>
          <p:nvPr/>
        </p:nvPicPr>
        <p:blipFill>
          <a:blip r:embed="rId3" cstate="print"/>
          <a:srcRect/>
          <a:stretch>
            <a:fillRect/>
          </a:stretch>
        </p:blipFill>
        <p:spPr bwMode="auto">
          <a:xfrm>
            <a:off x="-1055688" y="-1935163"/>
            <a:ext cx="14304963" cy="10728326"/>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8130" name="Picture 2" descr="IMG_0840"/>
          <p:cNvPicPr>
            <a:picLocks noChangeAspect="1" noChangeArrowheads="1"/>
          </p:cNvPicPr>
          <p:nvPr/>
        </p:nvPicPr>
        <p:blipFill rotWithShape="1">
          <a:blip r:embed="rId3" cstate="print"/>
          <a:srcRect t="10261" b="14739"/>
          <a:stretch/>
        </p:blipFill>
        <p:spPr bwMode="auto">
          <a:xfrm>
            <a:off x="20" y="10"/>
            <a:ext cx="12191980" cy="6857990"/>
          </a:xfrm>
          <a:prstGeom prst="rect">
            <a:avLst/>
          </a:prstGeom>
          <a:noFill/>
        </p:spPr>
      </p:pic>
      <p:sp>
        <p:nvSpPr>
          <p:cNvPr id="50179" name="Text Box 3"/>
          <p:cNvSpPr txBox="1">
            <a:spLocks noChangeArrowheads="1"/>
          </p:cNvSpPr>
          <p:nvPr/>
        </p:nvSpPr>
        <p:spPr bwMode="auto">
          <a:xfrm>
            <a:off x="1600200" y="2386744"/>
            <a:ext cx="8991600" cy="1645920"/>
          </a:xfrm>
          <a:prstGeom prst="rect">
            <a:avLst/>
          </a:prstGeom>
          <a:solidFill>
            <a:schemeClr val="bg1">
              <a:alpha val="60000"/>
            </a:schemeClr>
          </a:solidFill>
          <a:ln>
            <a:solidFill>
              <a:schemeClr val="tx1"/>
            </a:solidFill>
          </a:ln>
        </p:spPr>
        <p:txBody>
          <a:bodyPr vert="horz" lIns="274320" tIns="182880" rIns="274320" bIns="182880" rtlCol="0" anchor="ctr" anchorCtr="1">
            <a:normAutofit/>
          </a:bodyPr>
          <a:lstStyle/>
          <a:p>
            <a:pPr algn="ctr" defTabSz="914400">
              <a:lnSpc>
                <a:spcPct val="90000"/>
              </a:lnSpc>
              <a:spcBef>
                <a:spcPct val="0"/>
              </a:spcBef>
              <a:spcAft>
                <a:spcPts val="600"/>
              </a:spcAft>
              <a:defRPr/>
            </a:pPr>
            <a:r>
              <a:rPr lang="en-US" sz="3500" b="1" cap="all" spc="200">
                <a:effectLst>
                  <a:outerShdw blurRad="38100" dist="38100" dir="2700000" algn="tl">
                    <a:srgbClr val="000000"/>
                  </a:outerShdw>
                </a:effectLst>
                <a:latin typeface="+mj-lt"/>
                <a:ea typeface="+mj-ea"/>
                <a:cs typeface="+mj-cs"/>
              </a:rPr>
              <a:t>What is the educational Ecology of Metro-Detroit?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50178" name="Picture 2" descr="IMG_0847"/>
          <p:cNvPicPr>
            <a:picLocks noChangeAspect="1" noChangeArrowheads="1"/>
          </p:cNvPicPr>
          <p:nvPr/>
        </p:nvPicPr>
        <p:blipFill>
          <a:blip r:embed="rId3" cstate="print"/>
          <a:srcRect/>
          <a:stretch>
            <a:fillRect/>
          </a:stretch>
        </p:blipFill>
        <p:spPr bwMode="auto">
          <a:xfrm>
            <a:off x="1524000" y="1588"/>
            <a:ext cx="9144000" cy="6856412"/>
          </a:xfrm>
          <a:prstGeom prst="rect">
            <a:avLst/>
          </a:prstGeom>
          <a:noFill/>
          <a:ln w="9525">
            <a:noFill/>
            <a:miter lim="800000"/>
            <a:headEnd/>
            <a:tailEnd/>
          </a:ln>
        </p:spPr>
      </p:pic>
      <p:sp>
        <p:nvSpPr>
          <p:cNvPr id="50179" name="Text Box 3"/>
          <p:cNvSpPr txBox="1">
            <a:spLocks noChangeArrowheads="1"/>
          </p:cNvSpPr>
          <p:nvPr/>
        </p:nvSpPr>
        <p:spPr bwMode="auto">
          <a:xfrm>
            <a:off x="1828800" y="533400"/>
            <a:ext cx="1600200" cy="641350"/>
          </a:xfrm>
          <a:prstGeom prst="rect">
            <a:avLst/>
          </a:prstGeom>
          <a:noFill/>
          <a:ln w="9525">
            <a:noFill/>
            <a:miter lim="800000"/>
            <a:headEnd/>
            <a:tailEnd/>
          </a:ln>
        </p:spPr>
        <p:txBody>
          <a:bodyPr>
            <a:spAutoFit/>
          </a:bodyPr>
          <a:lstStyle/>
          <a:p>
            <a:pPr algn="ctr">
              <a:spcBef>
                <a:spcPct val="50000"/>
              </a:spcBef>
            </a:pPr>
            <a:r>
              <a:rPr lang="en-US" b="1">
                <a:solidFill>
                  <a:schemeClr val="folHlink"/>
                </a:solidFill>
                <a:latin typeface="Arial" charset="0"/>
              </a:rPr>
              <a:t>Individual Assets</a:t>
            </a:r>
          </a:p>
        </p:txBody>
      </p:sp>
      <p:sp>
        <p:nvSpPr>
          <p:cNvPr id="50180" name="Line 4"/>
          <p:cNvSpPr>
            <a:spLocks noChangeShapeType="1"/>
          </p:cNvSpPr>
          <p:nvPr/>
        </p:nvSpPr>
        <p:spPr bwMode="auto">
          <a:xfrm>
            <a:off x="3124200" y="914400"/>
            <a:ext cx="2590800" cy="1219200"/>
          </a:xfrm>
          <a:prstGeom prst="line">
            <a:avLst/>
          </a:prstGeom>
          <a:noFill/>
          <a:ln w="38100" cmpd="dbl">
            <a:solidFill>
              <a:schemeClr val="folHlink"/>
            </a:solidFill>
            <a:round/>
            <a:headEnd/>
            <a:tailEnd type="triangle" w="med" len="med"/>
          </a:ln>
        </p:spPr>
        <p:txBody>
          <a:bodyPr/>
          <a:lstStyle/>
          <a:p>
            <a:endParaRPr lang="en-US"/>
          </a:p>
        </p:txBody>
      </p:sp>
      <p:sp>
        <p:nvSpPr>
          <p:cNvPr id="50181" name="Text Box 5"/>
          <p:cNvSpPr txBox="1">
            <a:spLocks noChangeArrowheads="1"/>
          </p:cNvSpPr>
          <p:nvPr/>
        </p:nvSpPr>
        <p:spPr bwMode="auto">
          <a:xfrm>
            <a:off x="1676400" y="2438400"/>
            <a:ext cx="1828800" cy="641350"/>
          </a:xfrm>
          <a:prstGeom prst="rect">
            <a:avLst/>
          </a:prstGeom>
          <a:noFill/>
          <a:ln w="9525">
            <a:noFill/>
            <a:miter lim="800000"/>
            <a:headEnd/>
            <a:tailEnd/>
          </a:ln>
        </p:spPr>
        <p:txBody>
          <a:bodyPr>
            <a:spAutoFit/>
          </a:bodyPr>
          <a:lstStyle/>
          <a:p>
            <a:pPr>
              <a:spcBef>
                <a:spcPct val="50000"/>
              </a:spcBef>
            </a:pPr>
            <a:r>
              <a:rPr lang="en-US" b="1">
                <a:solidFill>
                  <a:srgbClr val="FF6600"/>
                </a:solidFill>
                <a:latin typeface="Arial" charset="0"/>
              </a:rPr>
              <a:t>Neighborhood Assets</a:t>
            </a:r>
          </a:p>
        </p:txBody>
      </p:sp>
      <p:sp>
        <p:nvSpPr>
          <p:cNvPr id="50182" name="Line 6"/>
          <p:cNvSpPr>
            <a:spLocks noChangeShapeType="1"/>
          </p:cNvSpPr>
          <p:nvPr/>
        </p:nvSpPr>
        <p:spPr bwMode="auto">
          <a:xfrm flipV="1">
            <a:off x="3200400" y="2590800"/>
            <a:ext cx="914400" cy="76200"/>
          </a:xfrm>
          <a:prstGeom prst="line">
            <a:avLst/>
          </a:prstGeom>
          <a:noFill/>
          <a:ln w="38100" cmpd="dbl">
            <a:solidFill>
              <a:srgbClr val="FF6600"/>
            </a:solidFill>
            <a:round/>
            <a:headEnd/>
            <a:tailEnd type="triangle" w="med" len="med"/>
          </a:ln>
        </p:spPr>
        <p:txBody>
          <a:bodyPr/>
          <a:lstStyle/>
          <a:p>
            <a:endParaRPr lang="en-US"/>
          </a:p>
        </p:txBody>
      </p:sp>
      <p:sp>
        <p:nvSpPr>
          <p:cNvPr id="50183" name="Text Box 7"/>
          <p:cNvSpPr txBox="1">
            <a:spLocks noChangeArrowheads="1"/>
          </p:cNvSpPr>
          <p:nvPr/>
        </p:nvSpPr>
        <p:spPr bwMode="auto">
          <a:xfrm>
            <a:off x="1524000" y="4876800"/>
            <a:ext cx="1371600" cy="641350"/>
          </a:xfrm>
          <a:prstGeom prst="rect">
            <a:avLst/>
          </a:prstGeom>
          <a:noFill/>
          <a:ln w="9525">
            <a:noFill/>
            <a:miter lim="800000"/>
            <a:headEnd/>
            <a:tailEnd/>
          </a:ln>
        </p:spPr>
        <p:txBody>
          <a:bodyPr>
            <a:spAutoFit/>
          </a:bodyPr>
          <a:lstStyle/>
          <a:p>
            <a:pPr>
              <a:spcBef>
                <a:spcPct val="50000"/>
              </a:spcBef>
            </a:pPr>
            <a:r>
              <a:rPr lang="en-US" b="1" dirty="0">
                <a:solidFill>
                  <a:srgbClr val="FF3399"/>
                </a:solidFill>
                <a:latin typeface="Arial" charset="0"/>
              </a:rPr>
              <a:t>Regional Assets</a:t>
            </a:r>
          </a:p>
        </p:txBody>
      </p:sp>
      <p:sp>
        <p:nvSpPr>
          <p:cNvPr id="50184" name="Line 8"/>
          <p:cNvSpPr>
            <a:spLocks noChangeShapeType="1"/>
          </p:cNvSpPr>
          <p:nvPr/>
        </p:nvSpPr>
        <p:spPr bwMode="auto">
          <a:xfrm flipV="1">
            <a:off x="1981200" y="3581400"/>
            <a:ext cx="1143000" cy="1371600"/>
          </a:xfrm>
          <a:prstGeom prst="line">
            <a:avLst/>
          </a:prstGeom>
          <a:noFill/>
          <a:ln w="38100" cmpd="dbl">
            <a:solidFill>
              <a:srgbClr val="FF3399"/>
            </a:solidFill>
            <a:round/>
            <a:headEnd/>
            <a:tailEnd type="triangle" w="med" len="med"/>
          </a:ln>
        </p:spPr>
        <p:txBody>
          <a:bodyPr/>
          <a:lstStyle/>
          <a:p>
            <a:endParaRPr lang="en-US"/>
          </a:p>
        </p:txBody>
      </p:sp>
      <p:sp>
        <p:nvSpPr>
          <p:cNvPr id="50185" name="Text Box 9"/>
          <p:cNvSpPr txBox="1">
            <a:spLocks noChangeArrowheads="1"/>
          </p:cNvSpPr>
          <p:nvPr/>
        </p:nvSpPr>
        <p:spPr bwMode="auto">
          <a:xfrm>
            <a:off x="8686800" y="5638800"/>
            <a:ext cx="1828800" cy="915988"/>
          </a:xfrm>
          <a:prstGeom prst="rect">
            <a:avLst/>
          </a:prstGeom>
          <a:noFill/>
          <a:ln w="9525">
            <a:noFill/>
            <a:miter lim="800000"/>
            <a:headEnd/>
            <a:tailEnd/>
          </a:ln>
        </p:spPr>
        <p:txBody>
          <a:bodyPr>
            <a:spAutoFit/>
          </a:bodyPr>
          <a:lstStyle/>
          <a:p>
            <a:pPr algn="ctr">
              <a:spcBef>
                <a:spcPct val="50000"/>
              </a:spcBef>
            </a:pPr>
            <a:r>
              <a:rPr lang="en-US" b="1">
                <a:solidFill>
                  <a:srgbClr val="FFFF00"/>
                </a:solidFill>
                <a:latin typeface="Arial" charset="0"/>
              </a:rPr>
              <a:t>Technology Assets (Culture</a:t>
            </a:r>
            <a:r>
              <a:rPr lang="en-US">
                <a:solidFill>
                  <a:srgbClr val="FFFF00"/>
                </a:solidFill>
                <a:latin typeface="Arial" charset="0"/>
              </a:rPr>
              <a:t>)</a:t>
            </a:r>
          </a:p>
        </p:txBody>
      </p:sp>
      <p:sp>
        <p:nvSpPr>
          <p:cNvPr id="50186" name="Line 10"/>
          <p:cNvSpPr>
            <a:spLocks noChangeShapeType="1"/>
          </p:cNvSpPr>
          <p:nvPr/>
        </p:nvSpPr>
        <p:spPr bwMode="auto">
          <a:xfrm flipH="1" flipV="1">
            <a:off x="7391400" y="5943600"/>
            <a:ext cx="1524000" cy="228600"/>
          </a:xfrm>
          <a:prstGeom prst="line">
            <a:avLst/>
          </a:prstGeom>
          <a:noFill/>
          <a:ln w="38100" cmpd="dbl">
            <a:solidFill>
              <a:srgbClr val="FFFF00"/>
            </a:solidFill>
            <a:round/>
            <a:headEnd/>
            <a:tailEnd type="triangle" w="med" len="med"/>
          </a:ln>
        </p:spPr>
        <p:txBody>
          <a:bodyPr/>
          <a:lstStyle/>
          <a:p>
            <a:endParaRPr lang="en-US"/>
          </a:p>
        </p:txBody>
      </p:sp>
      <p:sp>
        <p:nvSpPr>
          <p:cNvPr id="50187" name="Text Box 11"/>
          <p:cNvSpPr txBox="1">
            <a:spLocks noChangeArrowheads="1"/>
          </p:cNvSpPr>
          <p:nvPr/>
        </p:nvSpPr>
        <p:spPr bwMode="auto">
          <a:xfrm>
            <a:off x="4343400" y="381001"/>
            <a:ext cx="2667000" cy="366713"/>
          </a:xfrm>
          <a:prstGeom prst="rect">
            <a:avLst/>
          </a:prstGeom>
          <a:noFill/>
          <a:ln w="9525">
            <a:noFill/>
            <a:miter lim="800000"/>
            <a:headEnd/>
            <a:tailEnd/>
          </a:ln>
        </p:spPr>
        <p:txBody>
          <a:bodyPr>
            <a:spAutoFit/>
          </a:bodyPr>
          <a:lstStyle/>
          <a:p>
            <a:pPr>
              <a:spcBef>
                <a:spcPct val="50000"/>
              </a:spcBef>
            </a:pPr>
            <a:endParaRPr lang="en-US">
              <a:latin typeface="Arial" charset="0"/>
            </a:endParaRPr>
          </a:p>
        </p:txBody>
      </p:sp>
      <p:sp>
        <p:nvSpPr>
          <p:cNvPr id="50188" name="Text Box 12"/>
          <p:cNvSpPr txBox="1">
            <a:spLocks noChangeArrowheads="1"/>
          </p:cNvSpPr>
          <p:nvPr/>
        </p:nvSpPr>
        <p:spPr bwMode="auto">
          <a:xfrm>
            <a:off x="-238125" y="-61913"/>
            <a:ext cx="2133600" cy="915988"/>
          </a:xfrm>
          <a:prstGeom prst="rect">
            <a:avLst/>
          </a:prstGeom>
          <a:noFill/>
          <a:ln w="9525">
            <a:noFill/>
            <a:miter lim="800000"/>
            <a:headEnd/>
            <a:tailEnd/>
          </a:ln>
        </p:spPr>
        <p:txBody>
          <a:bodyPr>
            <a:spAutoFit/>
          </a:bodyPr>
          <a:lstStyle/>
          <a:p>
            <a:pPr algn="ctr">
              <a:spcBef>
                <a:spcPct val="50000"/>
              </a:spcBef>
            </a:pPr>
            <a:r>
              <a:rPr lang="en-US" b="1" dirty="0">
                <a:solidFill>
                  <a:srgbClr val="CC0000"/>
                </a:solidFill>
                <a:latin typeface="Arial" charset="0"/>
              </a:rPr>
              <a:t>Critical Issue:  Assets are Frozen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1202" name="Picture 2" descr="IMG_0850"/>
          <p:cNvPicPr>
            <a:picLocks noChangeAspect="1" noChangeArrowheads="1"/>
          </p:cNvPicPr>
          <p:nvPr/>
        </p:nvPicPr>
        <p:blipFill rotWithShape="1">
          <a:blip r:embed="rId3" cstate="print"/>
          <a:srcRect l="9091" t="83" b="31735"/>
          <a:stretch/>
        </p:blipFill>
        <p:spPr bwMode="auto">
          <a:xfrm>
            <a:off x="87702" y="10"/>
            <a:ext cx="12191980" cy="6857990"/>
          </a:xfrm>
          <a:prstGeom prst="rect">
            <a:avLst/>
          </a:prstGeom>
          <a:noFill/>
        </p:spPr>
      </p:pic>
      <p:sp>
        <p:nvSpPr>
          <p:cNvPr id="56323" name="Text Box 3"/>
          <p:cNvSpPr txBox="1">
            <a:spLocks noChangeArrowheads="1"/>
          </p:cNvSpPr>
          <p:nvPr/>
        </p:nvSpPr>
        <p:spPr bwMode="auto">
          <a:xfrm>
            <a:off x="2231136" y="5045160"/>
            <a:ext cx="7729728" cy="731520"/>
          </a:xfrm>
          <a:prstGeom prst="rect">
            <a:avLst/>
          </a:prstGeom>
          <a:solidFill>
            <a:srgbClr val="000000">
              <a:alpha val="70000"/>
            </a:srgbClr>
          </a:solidFill>
          <a:ln>
            <a:noFill/>
          </a:ln>
        </p:spPr>
        <p:txBody>
          <a:bodyPr vert="horz" lIns="182880" tIns="182880" rIns="182880" bIns="182880" rtlCol="0" anchor="ctr">
            <a:normAutofit/>
          </a:bodyPr>
          <a:lstStyle/>
          <a:p>
            <a:pPr algn="ctr" defTabSz="914400">
              <a:lnSpc>
                <a:spcPct val="90000"/>
              </a:lnSpc>
              <a:spcBef>
                <a:spcPct val="0"/>
              </a:spcBef>
              <a:spcAft>
                <a:spcPts val="600"/>
              </a:spcAft>
              <a:defRPr/>
            </a:pPr>
            <a:r>
              <a:rPr lang="en-US" sz="1300" b="1" cap="all" spc="200">
                <a:solidFill>
                  <a:srgbClr val="FFFFFF"/>
                </a:solidFill>
                <a:effectLst>
                  <a:outerShdw blurRad="38100" dist="38100" dir="2700000" algn="tl">
                    <a:srgbClr val="000000"/>
                  </a:outerShdw>
                </a:effectLst>
                <a:latin typeface="+mj-lt"/>
                <a:ea typeface="+mj-ea"/>
                <a:cs typeface="+mj-cs"/>
              </a:rPr>
              <a:t>Our Ecological Impact Model:  Creating Liquidity in Assets</a:t>
            </a:r>
          </a:p>
        </p:txBody>
      </p:sp>
      <p:sp>
        <p:nvSpPr>
          <p:cNvPr id="136" name="Rectangle 135">
            <a:extLst>
              <a:ext uri="{FF2B5EF4-FFF2-40B4-BE49-F238E27FC236}">
                <a16:creationId xmlns:a16="http://schemas.microsoft.com/office/drawing/2014/main" id="{2ADE3C13-879B-452F-A868-D078736A1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68068" y="4880568"/>
            <a:ext cx="8055864" cy="106070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53250" name="Picture 2" descr="IMG_0853"/>
          <p:cNvPicPr>
            <a:picLocks noChangeAspect="1" noChangeArrowheads="1"/>
          </p:cNvPicPr>
          <p:nvPr/>
        </p:nvPicPr>
        <p:blipFill>
          <a:blip r:embed="rId3" cstate="print"/>
          <a:srcRect/>
          <a:stretch>
            <a:fillRect/>
          </a:stretch>
        </p:blipFill>
        <p:spPr bwMode="auto">
          <a:xfrm>
            <a:off x="1524000" y="1"/>
            <a:ext cx="9144000" cy="6950075"/>
          </a:xfrm>
          <a:prstGeom prst="rect">
            <a:avLst/>
          </a:prstGeom>
          <a:noFill/>
          <a:ln w="9525">
            <a:solidFill>
              <a:srgbClr val="002060"/>
            </a:solidFill>
            <a:miter lim="800000"/>
            <a:headEnd/>
            <a:tailEnd/>
          </a:ln>
        </p:spPr>
      </p:pic>
      <p:sp>
        <p:nvSpPr>
          <p:cNvPr id="60419" name="Text Box 3"/>
          <p:cNvSpPr txBox="1">
            <a:spLocks noChangeArrowheads="1"/>
          </p:cNvSpPr>
          <p:nvPr/>
        </p:nvSpPr>
        <p:spPr bwMode="auto">
          <a:xfrm>
            <a:off x="8610600" y="152400"/>
            <a:ext cx="1752600" cy="641350"/>
          </a:xfrm>
          <a:prstGeom prst="rect">
            <a:avLst/>
          </a:prstGeom>
          <a:noFill/>
          <a:ln w="9525">
            <a:solidFill>
              <a:srgbClr val="002060"/>
            </a:solidFill>
            <a:miter lim="800000"/>
            <a:headEnd/>
            <a:tailEnd/>
          </a:ln>
          <a:effectLst/>
        </p:spPr>
        <p:txBody>
          <a:bodyPr>
            <a:spAutoFit/>
          </a:bodyPr>
          <a:lstStyle/>
          <a:p>
            <a:pPr algn="ctr">
              <a:spcBef>
                <a:spcPct val="50000"/>
              </a:spcBef>
              <a:defRPr/>
            </a:pPr>
            <a:r>
              <a:rPr lang="en-US" b="1">
                <a:solidFill>
                  <a:schemeClr val="bg1"/>
                </a:solidFill>
                <a:effectLst>
                  <a:outerShdw blurRad="38100" dist="38100" dir="2700000" algn="tl">
                    <a:srgbClr val="000000"/>
                  </a:outerShdw>
                </a:effectLst>
                <a:latin typeface="Arial" charset="0"/>
              </a:rPr>
              <a:t>SECC Path Model</a:t>
            </a:r>
          </a:p>
        </p:txBody>
      </p:sp>
      <p:sp>
        <p:nvSpPr>
          <p:cNvPr id="53252" name="Line 4"/>
          <p:cNvSpPr>
            <a:spLocks noChangeShapeType="1"/>
          </p:cNvSpPr>
          <p:nvPr/>
        </p:nvSpPr>
        <p:spPr bwMode="auto">
          <a:xfrm flipH="1" flipV="1">
            <a:off x="8077200" y="609600"/>
            <a:ext cx="838200" cy="0"/>
          </a:xfrm>
          <a:prstGeom prst="line">
            <a:avLst/>
          </a:prstGeom>
          <a:noFill/>
          <a:ln w="38100" cmpd="dbl">
            <a:solidFill>
              <a:srgbClr val="002060"/>
            </a:solidFill>
            <a:round/>
            <a:headEnd/>
            <a:tailEnd type="triangle" w="med" len="med"/>
          </a:ln>
        </p:spPr>
        <p:txBody>
          <a:bodyPr/>
          <a:lstStyle/>
          <a:p>
            <a:endParaRPr lang="en-US">
              <a:solidFill>
                <a:schemeClr val="bg1"/>
              </a:solidFill>
            </a:endParaRPr>
          </a:p>
        </p:txBody>
      </p:sp>
      <p:sp>
        <p:nvSpPr>
          <p:cNvPr id="53253" name="Text Box 5"/>
          <p:cNvSpPr txBox="1">
            <a:spLocks noChangeArrowheads="1"/>
          </p:cNvSpPr>
          <p:nvPr/>
        </p:nvSpPr>
        <p:spPr bwMode="auto">
          <a:xfrm>
            <a:off x="1524000" y="2895600"/>
            <a:ext cx="1676400" cy="1466850"/>
          </a:xfrm>
          <a:prstGeom prst="rect">
            <a:avLst/>
          </a:prstGeom>
          <a:noFill/>
          <a:ln w="9525">
            <a:solidFill>
              <a:srgbClr val="002060"/>
            </a:solidFill>
            <a:miter lim="800000"/>
            <a:headEnd/>
            <a:tailEnd/>
          </a:ln>
        </p:spPr>
        <p:txBody>
          <a:bodyPr>
            <a:spAutoFit/>
          </a:bodyPr>
          <a:lstStyle/>
          <a:p>
            <a:pPr algn="ctr">
              <a:spcBef>
                <a:spcPct val="50000"/>
              </a:spcBef>
            </a:pPr>
            <a:r>
              <a:rPr lang="en-US" b="1">
                <a:solidFill>
                  <a:schemeClr val="bg1"/>
                </a:solidFill>
                <a:latin typeface="Arial" charset="0"/>
              </a:rPr>
              <a:t>Phase I:</a:t>
            </a:r>
          </a:p>
          <a:p>
            <a:pPr algn="ctr">
              <a:spcBef>
                <a:spcPct val="50000"/>
              </a:spcBef>
            </a:pPr>
            <a:r>
              <a:rPr lang="en-US" b="1">
                <a:solidFill>
                  <a:schemeClr val="bg1"/>
                </a:solidFill>
                <a:latin typeface="Arial" charset="0"/>
              </a:rPr>
              <a:t>0-12mo</a:t>
            </a:r>
          </a:p>
          <a:p>
            <a:pPr algn="ctr">
              <a:spcBef>
                <a:spcPct val="50000"/>
              </a:spcBef>
            </a:pPr>
            <a:r>
              <a:rPr lang="en-US" b="1">
                <a:solidFill>
                  <a:schemeClr val="bg1"/>
                </a:solidFill>
                <a:latin typeface="Arial" charset="0"/>
              </a:rPr>
              <a:t>Preparing the Family</a:t>
            </a:r>
          </a:p>
        </p:txBody>
      </p:sp>
      <p:sp>
        <p:nvSpPr>
          <p:cNvPr id="53254" name="Rectangle 6"/>
          <p:cNvSpPr>
            <a:spLocks noChangeArrowheads="1"/>
          </p:cNvSpPr>
          <p:nvPr/>
        </p:nvSpPr>
        <p:spPr bwMode="auto">
          <a:xfrm>
            <a:off x="4724401" y="5410201"/>
            <a:ext cx="4562475" cy="1190625"/>
          </a:xfrm>
          <a:prstGeom prst="rect">
            <a:avLst/>
          </a:prstGeom>
          <a:noFill/>
          <a:ln w="9525">
            <a:solidFill>
              <a:srgbClr val="002060"/>
            </a:solidFill>
            <a:miter lim="800000"/>
            <a:headEnd/>
            <a:tailEnd/>
          </a:ln>
        </p:spPr>
        <p:txBody>
          <a:bodyPr>
            <a:spAutoFit/>
          </a:bodyPr>
          <a:lstStyle/>
          <a:p>
            <a:pPr algn="ctr"/>
            <a:r>
              <a:rPr lang="en-US" b="1">
                <a:solidFill>
                  <a:schemeClr val="bg1"/>
                </a:solidFill>
                <a:latin typeface="Arial" charset="0"/>
              </a:rPr>
              <a:t>Phase II:</a:t>
            </a:r>
          </a:p>
          <a:p>
            <a:pPr algn="ctr"/>
            <a:r>
              <a:rPr lang="en-US" b="1">
                <a:solidFill>
                  <a:schemeClr val="bg1"/>
                </a:solidFill>
                <a:latin typeface="Arial" charset="0"/>
              </a:rPr>
              <a:t>2-3 yrs</a:t>
            </a:r>
          </a:p>
          <a:p>
            <a:pPr algn="ctr"/>
            <a:r>
              <a:rPr lang="en-US" b="1">
                <a:solidFill>
                  <a:schemeClr val="bg1"/>
                </a:solidFill>
                <a:latin typeface="Arial" charset="0"/>
              </a:rPr>
              <a:t>Promoting healthy learning environment</a:t>
            </a:r>
          </a:p>
        </p:txBody>
      </p:sp>
      <p:sp>
        <p:nvSpPr>
          <p:cNvPr id="53255" name="Rectangle 7"/>
          <p:cNvSpPr>
            <a:spLocks noChangeArrowheads="1"/>
          </p:cNvSpPr>
          <p:nvPr/>
        </p:nvSpPr>
        <p:spPr bwMode="auto">
          <a:xfrm>
            <a:off x="5943601" y="2514600"/>
            <a:ext cx="4562475" cy="915988"/>
          </a:xfrm>
          <a:prstGeom prst="rect">
            <a:avLst/>
          </a:prstGeom>
          <a:noFill/>
          <a:ln w="9525">
            <a:solidFill>
              <a:srgbClr val="002060"/>
            </a:solidFill>
            <a:miter lim="800000"/>
            <a:headEnd/>
            <a:tailEnd/>
          </a:ln>
        </p:spPr>
        <p:txBody>
          <a:bodyPr>
            <a:spAutoFit/>
          </a:bodyPr>
          <a:lstStyle/>
          <a:p>
            <a:pPr algn="ctr"/>
            <a:r>
              <a:rPr lang="en-US" b="1">
                <a:solidFill>
                  <a:schemeClr val="bg1"/>
                </a:solidFill>
                <a:latin typeface="Arial" charset="0"/>
              </a:rPr>
              <a:t>Phase III:</a:t>
            </a:r>
          </a:p>
          <a:p>
            <a:pPr algn="ctr"/>
            <a:r>
              <a:rPr lang="en-US" b="1">
                <a:solidFill>
                  <a:schemeClr val="bg1"/>
                </a:solidFill>
                <a:latin typeface="Arial" charset="0"/>
              </a:rPr>
              <a:t>3-5 yrs</a:t>
            </a:r>
          </a:p>
          <a:p>
            <a:pPr algn="ctr"/>
            <a:r>
              <a:rPr lang="en-US" b="1">
                <a:solidFill>
                  <a:schemeClr val="bg1"/>
                </a:solidFill>
                <a:latin typeface="Arial" charset="0"/>
              </a:rPr>
              <a:t>Preparing for School</a:t>
            </a:r>
          </a:p>
        </p:txBody>
      </p:sp>
      <p:sp>
        <p:nvSpPr>
          <p:cNvPr id="53256" name="Line 8"/>
          <p:cNvSpPr>
            <a:spLocks noChangeShapeType="1"/>
          </p:cNvSpPr>
          <p:nvPr/>
        </p:nvSpPr>
        <p:spPr bwMode="auto">
          <a:xfrm flipV="1">
            <a:off x="2667000" y="1524000"/>
            <a:ext cx="838200" cy="1295400"/>
          </a:xfrm>
          <a:prstGeom prst="line">
            <a:avLst/>
          </a:prstGeom>
          <a:noFill/>
          <a:ln w="9525">
            <a:solidFill>
              <a:srgbClr val="002060"/>
            </a:solidFill>
            <a:round/>
            <a:headEnd/>
            <a:tailEnd type="triangle" w="med" len="med"/>
          </a:ln>
        </p:spPr>
        <p:txBody>
          <a:bodyPr/>
          <a:lstStyle/>
          <a:p>
            <a:endParaRPr lang="en-US">
              <a:solidFill>
                <a:schemeClr val="bg1"/>
              </a:solidFill>
            </a:endParaRPr>
          </a:p>
        </p:txBody>
      </p:sp>
      <p:sp>
        <p:nvSpPr>
          <p:cNvPr id="53257" name="Line 9"/>
          <p:cNvSpPr>
            <a:spLocks noChangeShapeType="1"/>
          </p:cNvSpPr>
          <p:nvPr/>
        </p:nvSpPr>
        <p:spPr bwMode="auto">
          <a:xfrm flipH="1" flipV="1">
            <a:off x="5486400" y="1828800"/>
            <a:ext cx="1524000" cy="3505200"/>
          </a:xfrm>
          <a:prstGeom prst="line">
            <a:avLst/>
          </a:prstGeom>
          <a:noFill/>
          <a:ln w="9525">
            <a:solidFill>
              <a:srgbClr val="002060"/>
            </a:solidFill>
            <a:round/>
            <a:headEnd/>
            <a:tailEnd type="triangle" w="med" len="med"/>
          </a:ln>
        </p:spPr>
        <p:txBody>
          <a:bodyPr/>
          <a:lstStyle/>
          <a:p>
            <a:endParaRPr lang="en-US">
              <a:solidFill>
                <a:schemeClr val="bg1"/>
              </a:solidFill>
            </a:endParaRPr>
          </a:p>
        </p:txBody>
      </p:sp>
      <p:sp>
        <p:nvSpPr>
          <p:cNvPr id="53258" name="Line 10"/>
          <p:cNvSpPr>
            <a:spLocks noChangeShapeType="1"/>
          </p:cNvSpPr>
          <p:nvPr/>
        </p:nvSpPr>
        <p:spPr bwMode="auto">
          <a:xfrm flipH="1" flipV="1">
            <a:off x="7696200" y="1676400"/>
            <a:ext cx="533400" cy="838200"/>
          </a:xfrm>
          <a:prstGeom prst="line">
            <a:avLst/>
          </a:prstGeom>
          <a:noFill/>
          <a:ln w="9525">
            <a:solidFill>
              <a:srgbClr val="002060"/>
            </a:solidFill>
            <a:round/>
            <a:headEnd/>
            <a:tailEnd type="triangle" w="med" len="med"/>
          </a:ln>
        </p:spPr>
        <p:txBody>
          <a:bodyPr/>
          <a:lstStyle/>
          <a:p>
            <a:endParaRPr lang="en-US">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A82A98-B391-703B-E938-09B3101202CE}"/>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3000">
                <a:solidFill>
                  <a:srgbClr val="FFFFFF"/>
                </a:solidFill>
              </a:rPr>
              <a:t>Without Data there is no problem</a:t>
            </a:r>
          </a:p>
        </p:txBody>
      </p:sp>
      <p:sp>
        <p:nvSpPr>
          <p:cNvPr id="3" name="Content Placeholder 2">
            <a:extLst>
              <a:ext uri="{FF2B5EF4-FFF2-40B4-BE49-F238E27FC236}">
                <a16:creationId xmlns:a16="http://schemas.microsoft.com/office/drawing/2014/main" id="{4420AFA9-1121-0E2A-B2AA-6712870F0220}"/>
              </a:ext>
            </a:extLst>
          </p:cNvPr>
          <p:cNvSpPr>
            <a:spLocks noGrp="1"/>
          </p:cNvSpPr>
          <p:nvPr>
            <p:ph idx="1"/>
          </p:nvPr>
        </p:nvSpPr>
        <p:spPr>
          <a:xfrm>
            <a:off x="5591695" y="1402080"/>
            <a:ext cx="5320696" cy="4053840"/>
          </a:xfrm>
        </p:spPr>
        <p:txBody>
          <a:bodyPr anchor="ctr">
            <a:normAutofit/>
          </a:bodyPr>
          <a:lstStyle/>
          <a:p>
            <a:r>
              <a:rPr lang="en-US" dirty="0"/>
              <a:t>The story of five-points: Jacob Riis, photojournalism of 19</a:t>
            </a:r>
            <a:r>
              <a:rPr lang="en-US" baseline="30000" dirty="0"/>
              <a:t>th</a:t>
            </a:r>
            <a:r>
              <a:rPr lang="en-US" dirty="0"/>
              <a:t> century immigrant life in New York</a:t>
            </a:r>
          </a:p>
        </p:txBody>
      </p:sp>
    </p:spTree>
    <p:extLst>
      <p:ext uri="{BB962C8B-B14F-4D97-AF65-F5344CB8AC3E}">
        <p14:creationId xmlns:p14="http://schemas.microsoft.com/office/powerpoint/2010/main" val="33564264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66A9AE5-69DF-4153-B35A-94BDEF32E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C5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59B5318-27A8-4E50-80D9-B92D4F28E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5248656"/>
          </a:xfrm>
          <a:prstGeom prst="rect">
            <a:avLst/>
          </a:prstGeom>
          <a:solidFill>
            <a:schemeClr val="bg1"/>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02" name="Picture 2"/>
          <p:cNvPicPr>
            <a:picLocks noChangeAspect="1" noChangeArrowheads="1"/>
          </p:cNvPicPr>
          <p:nvPr/>
        </p:nvPicPr>
        <p:blipFill>
          <a:blip r:embed="rId2" cstate="print"/>
          <a:stretch>
            <a:fillRect/>
          </a:stretch>
        </p:blipFill>
        <p:spPr bwMode="auto">
          <a:xfrm>
            <a:off x="3609975" y="772025"/>
            <a:ext cx="5010150" cy="5273843"/>
          </a:xfrm>
          <a:prstGeom prst="rect">
            <a:avLst/>
          </a:prstGeom>
          <a:noFill/>
        </p:spPr>
      </p:pic>
      <p:sp>
        <p:nvSpPr>
          <p:cNvPr id="2" name="TextBox 1">
            <a:extLst>
              <a:ext uri="{FF2B5EF4-FFF2-40B4-BE49-F238E27FC236}">
                <a16:creationId xmlns:a16="http://schemas.microsoft.com/office/drawing/2014/main" id="{7E45C24D-6E45-4FF2-BA6B-11F6F549072C}"/>
              </a:ext>
            </a:extLst>
          </p:cNvPr>
          <p:cNvSpPr txBox="1"/>
          <p:nvPr/>
        </p:nvSpPr>
        <p:spPr>
          <a:xfrm>
            <a:off x="2505075" y="6172200"/>
            <a:ext cx="6562725" cy="461665"/>
          </a:xfrm>
          <a:prstGeom prst="rect">
            <a:avLst/>
          </a:prstGeom>
          <a:noFill/>
        </p:spPr>
        <p:txBody>
          <a:bodyPr wrap="square" rtlCol="0">
            <a:spAutoFit/>
          </a:bodyPr>
          <a:lstStyle/>
          <a:p>
            <a:pPr algn="ctr"/>
            <a:r>
              <a:rPr lang="en-US" sz="2400" dirty="0">
                <a:solidFill>
                  <a:schemeClr val="bg1"/>
                </a:solidFill>
              </a:rPr>
              <a:t>Social Innovation Fund 2011 - 2016</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050" name="Picture 2" descr="A close up of text on a whiteboard&#10;&#10;Description automatically generated"/>
          <p:cNvPicPr>
            <a:picLocks noChangeAspect="1" noChangeArrowheads="1"/>
          </p:cNvPicPr>
          <p:nvPr/>
        </p:nvPicPr>
        <p:blipFill rotWithShape="1">
          <a:blip r:embed="rId2" cstate="print"/>
          <a:srcRect l="9091" t="1924" b="29895"/>
          <a:stretch/>
        </p:blipFill>
        <p:spPr bwMode="auto">
          <a:xfrm>
            <a:off x="20" y="10"/>
            <a:ext cx="12191980" cy="6857990"/>
          </a:xfrm>
          <a:prstGeom prst="rect">
            <a:avLst/>
          </a:prstGeom>
          <a:noFill/>
        </p:spPr>
      </p:pic>
      <p:sp>
        <p:nvSpPr>
          <p:cNvPr id="2" name="Title 1"/>
          <p:cNvSpPr>
            <a:spLocks noGrp="1"/>
          </p:cNvSpPr>
          <p:nvPr>
            <p:ph type="title"/>
          </p:nvPr>
        </p:nvSpPr>
        <p:spPr>
          <a:xfrm>
            <a:off x="2231136" y="5045160"/>
            <a:ext cx="7729728" cy="731520"/>
          </a:xfrm>
          <a:prstGeom prst="ellipse">
            <a:avLst/>
          </a:prstGeom>
          <a:solidFill>
            <a:srgbClr val="000000">
              <a:alpha val="70000"/>
            </a:srgbClr>
          </a:solidFill>
          <a:ln>
            <a:noFill/>
          </a:ln>
        </p:spPr>
        <p:txBody>
          <a:bodyPr>
            <a:normAutofit/>
          </a:bodyPr>
          <a:lstStyle/>
          <a:p>
            <a:r>
              <a:rPr lang="en-US" sz="1100">
                <a:solidFill>
                  <a:srgbClr val="FFFFFF"/>
                </a:solidFill>
              </a:rPr>
              <a:t>Back To the Drawing Board: SIF 2016-2020</a:t>
            </a:r>
          </a:p>
        </p:txBody>
      </p:sp>
      <p:sp>
        <p:nvSpPr>
          <p:cNvPr id="192" name="Rectangle 191">
            <a:extLst>
              <a:ext uri="{FF2B5EF4-FFF2-40B4-BE49-F238E27FC236}">
                <a16:creationId xmlns:a16="http://schemas.microsoft.com/office/drawing/2014/main" id="{2ADE3C13-879B-452F-A868-D078736A1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68068" y="4880568"/>
            <a:ext cx="8055864" cy="106070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D7016AC9-4840-42F3-B4C2-0298CD0F9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5405" y="950977"/>
            <a:ext cx="9041190" cy="4956047"/>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78693C7-5178-426A-8C36-CA1FFF8EC82C}"/>
              </a:ext>
            </a:extLst>
          </p:cNvPr>
          <p:cNvPicPr>
            <a:picLocks noChangeAspect="1"/>
          </p:cNvPicPr>
          <p:nvPr/>
        </p:nvPicPr>
        <p:blipFill>
          <a:blip r:embed="rId2"/>
          <a:stretch>
            <a:fillRect/>
          </a:stretch>
        </p:blipFill>
        <p:spPr>
          <a:xfrm>
            <a:off x="3126910" y="1271016"/>
            <a:ext cx="6394024" cy="4315968"/>
          </a:xfrm>
          <a:prstGeom prst="rect">
            <a:avLst/>
          </a:prstGeom>
        </p:spPr>
      </p:pic>
      <p:sp>
        <p:nvSpPr>
          <p:cNvPr id="10" name="Oval 9">
            <a:extLst>
              <a:ext uri="{FF2B5EF4-FFF2-40B4-BE49-F238E27FC236}">
                <a16:creationId xmlns:a16="http://schemas.microsoft.com/office/drawing/2014/main" id="{E865FF8A-8166-4DBE-B090-464537253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380" y="624518"/>
            <a:ext cx="2157984" cy="2157984"/>
          </a:xfrm>
          <a:prstGeom prst="ellipse">
            <a:avLst/>
          </a:prstGeom>
          <a:solidFill>
            <a:srgbClr val="40404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6A3B64-A383-4775-8B9A-4CBF45C02CC4}"/>
              </a:ext>
            </a:extLst>
          </p:cNvPr>
          <p:cNvSpPr>
            <a:spLocks noGrp="1"/>
          </p:cNvSpPr>
          <p:nvPr>
            <p:ph type="title"/>
          </p:nvPr>
        </p:nvSpPr>
        <p:spPr>
          <a:xfrm>
            <a:off x="796972" y="789110"/>
            <a:ext cx="1828800" cy="1828800"/>
          </a:xfrm>
          <a:prstGeom prst="ellipse">
            <a:avLst/>
          </a:prstGeom>
          <a:noFill/>
          <a:ln>
            <a:solidFill>
              <a:srgbClr val="FFFFFF"/>
            </a:solidFill>
          </a:ln>
        </p:spPr>
        <p:txBody>
          <a:bodyPr>
            <a:normAutofit/>
          </a:bodyPr>
          <a:lstStyle/>
          <a:p>
            <a:r>
              <a:rPr lang="en-US" sz="2000" dirty="0">
                <a:solidFill>
                  <a:srgbClr val="FFFFFF"/>
                </a:solidFill>
              </a:rPr>
              <a:t>SIF</a:t>
            </a:r>
            <a:br>
              <a:rPr lang="en-US" sz="2000" dirty="0">
                <a:solidFill>
                  <a:srgbClr val="FFFFFF"/>
                </a:solidFill>
              </a:rPr>
            </a:br>
            <a:r>
              <a:rPr lang="en-US" sz="2000" dirty="0">
                <a:solidFill>
                  <a:srgbClr val="FFFFFF"/>
                </a:solidFill>
              </a:rPr>
              <a:t>2016</a:t>
            </a:r>
            <a:br>
              <a:rPr lang="en-US" sz="2000" dirty="0">
                <a:solidFill>
                  <a:srgbClr val="FFFFFF"/>
                </a:solidFill>
              </a:rPr>
            </a:br>
            <a:r>
              <a:rPr lang="en-US" sz="2000" dirty="0">
                <a:solidFill>
                  <a:srgbClr val="FFFFFF"/>
                </a:solidFill>
              </a:rPr>
              <a:t>BTB</a:t>
            </a:r>
          </a:p>
        </p:txBody>
      </p:sp>
    </p:spTree>
    <p:extLst>
      <p:ext uri="{BB962C8B-B14F-4D97-AF65-F5344CB8AC3E}">
        <p14:creationId xmlns:p14="http://schemas.microsoft.com/office/powerpoint/2010/main" val="22252408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8328C-C20E-08CF-EE80-24856054AF04}"/>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3200" dirty="0">
                <a:solidFill>
                  <a:srgbClr val="262626"/>
                </a:solidFill>
              </a:rPr>
              <a:t>Collaborative Strengths Based Support</a:t>
            </a:r>
          </a:p>
        </p:txBody>
      </p:sp>
      <p:sp>
        <p:nvSpPr>
          <p:cNvPr id="32" name="Rectangle 28">
            <a:extLst>
              <a:ext uri="{FF2B5EF4-FFF2-40B4-BE49-F238E27FC236}">
                <a16:creationId xmlns:a16="http://schemas.microsoft.com/office/drawing/2014/main" id="{219666B7-59D5-45C6-88FB-7A68BEB0A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40555"/>
            <a:ext cx="10911840" cy="33120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D19B1E5D-A690-45B4-90B4-37F0CF464B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6112"/>
            <a:ext cx="10579608" cy="29809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0C1B334-9E7B-4A7A-61AB-AAFE5D005E58}"/>
              </a:ext>
            </a:extLst>
          </p:cNvPr>
          <p:cNvPicPr>
            <a:picLocks noChangeAspect="1"/>
          </p:cNvPicPr>
          <p:nvPr/>
        </p:nvPicPr>
        <p:blipFill rotWithShape="1">
          <a:blip r:embed="rId2"/>
          <a:srcRect l="3379" r="3" b="3"/>
          <a:stretch/>
        </p:blipFill>
        <p:spPr>
          <a:xfrm>
            <a:off x="970788" y="970704"/>
            <a:ext cx="3686558" cy="2651760"/>
          </a:xfrm>
          <a:prstGeom prst="rect">
            <a:avLst/>
          </a:prstGeom>
        </p:spPr>
      </p:pic>
      <p:pic>
        <p:nvPicPr>
          <p:cNvPr id="3" name="Picture 2">
            <a:extLst>
              <a:ext uri="{FF2B5EF4-FFF2-40B4-BE49-F238E27FC236}">
                <a16:creationId xmlns:a16="http://schemas.microsoft.com/office/drawing/2014/main" id="{219BAB38-8A65-94CB-4C5E-033AAF6BC802}"/>
              </a:ext>
            </a:extLst>
          </p:cNvPr>
          <p:cNvPicPr>
            <a:picLocks noChangeAspect="1"/>
          </p:cNvPicPr>
          <p:nvPr/>
        </p:nvPicPr>
        <p:blipFill rotWithShape="1">
          <a:blip r:embed="rId3"/>
          <a:srcRect t="42077" r="-1" b="27905"/>
          <a:stretch/>
        </p:blipFill>
        <p:spPr>
          <a:xfrm>
            <a:off x="4810839" y="970705"/>
            <a:ext cx="6410374" cy="2663308"/>
          </a:xfrm>
          <a:prstGeom prst="rect">
            <a:avLst/>
          </a:prstGeom>
        </p:spPr>
      </p:pic>
    </p:spTree>
    <p:extLst>
      <p:ext uri="{BB962C8B-B14F-4D97-AF65-F5344CB8AC3E}">
        <p14:creationId xmlns:p14="http://schemas.microsoft.com/office/powerpoint/2010/main" val="15026493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Picture 4" descr="A high angle view of a drawing compass and a ruler on a diagram">
            <a:extLst>
              <a:ext uri="{FF2B5EF4-FFF2-40B4-BE49-F238E27FC236}">
                <a16:creationId xmlns:a16="http://schemas.microsoft.com/office/drawing/2014/main" id="{E6A78AE2-5BDC-AD18-9C6E-DFB91E828E2F}"/>
              </a:ext>
            </a:extLst>
          </p:cNvPr>
          <p:cNvPicPr>
            <a:picLocks noChangeAspect="1"/>
          </p:cNvPicPr>
          <p:nvPr/>
        </p:nvPicPr>
        <p:blipFill rotWithShape="1">
          <a:blip r:embed="rId2"/>
          <a:srcRect b="15094"/>
          <a:stretch/>
        </p:blipFill>
        <p:spPr>
          <a:xfrm>
            <a:off x="20" y="10"/>
            <a:ext cx="12191980" cy="6857990"/>
          </a:xfrm>
          <a:prstGeom prst="rect">
            <a:avLst/>
          </a:prstGeom>
        </p:spPr>
      </p:pic>
      <p:sp>
        <p:nvSpPr>
          <p:cNvPr id="2" name="Title 1">
            <a:extLst>
              <a:ext uri="{FF2B5EF4-FFF2-40B4-BE49-F238E27FC236}">
                <a16:creationId xmlns:a16="http://schemas.microsoft.com/office/drawing/2014/main" id="{A517EC46-4D21-4F11-EA43-2C9B22F8A55C}"/>
              </a:ext>
            </a:extLst>
          </p:cNvPr>
          <p:cNvSpPr>
            <a:spLocks noGrp="1"/>
          </p:cNvSpPr>
          <p:nvPr>
            <p:ph type="title"/>
          </p:nvPr>
        </p:nvSpPr>
        <p:spPr>
          <a:xfrm>
            <a:off x="1600200" y="2386744"/>
            <a:ext cx="8991600" cy="1645920"/>
          </a:xfrm>
          <a:solidFill>
            <a:schemeClr val="bg1">
              <a:alpha val="60000"/>
            </a:schemeClr>
          </a:solidFill>
          <a:ln>
            <a:solidFill>
              <a:schemeClr val="tx1"/>
            </a:solidFill>
          </a:ln>
        </p:spPr>
        <p:txBody>
          <a:bodyPr vert="horz" lIns="274320" tIns="182880" rIns="274320" bIns="182880" rtlCol="0" anchor="ctr" anchorCtr="1">
            <a:normAutofit/>
          </a:bodyPr>
          <a:lstStyle/>
          <a:p>
            <a:r>
              <a:rPr lang="en-US" dirty="0">
                <a:solidFill>
                  <a:schemeClr val="tx1"/>
                </a:solidFill>
              </a:rPr>
              <a:t>Starfish Blueprint Assessment Tool</a:t>
            </a:r>
          </a:p>
        </p:txBody>
      </p:sp>
      <p:sp>
        <p:nvSpPr>
          <p:cNvPr id="3" name="Text Placeholder 2">
            <a:extLst>
              <a:ext uri="{FF2B5EF4-FFF2-40B4-BE49-F238E27FC236}">
                <a16:creationId xmlns:a16="http://schemas.microsoft.com/office/drawing/2014/main" id="{EF27C7DE-25DD-8588-0826-B4863EB929EA}"/>
              </a:ext>
            </a:extLst>
          </p:cNvPr>
          <p:cNvSpPr>
            <a:spLocks noGrp="1"/>
          </p:cNvSpPr>
          <p:nvPr>
            <p:ph type="body" idx="1"/>
          </p:nvPr>
        </p:nvSpPr>
        <p:spPr>
          <a:xfrm>
            <a:off x="2695194" y="4352544"/>
            <a:ext cx="6801612" cy="1239894"/>
          </a:xfrm>
        </p:spPr>
        <p:txBody>
          <a:bodyPr vert="horz" lIns="91440" tIns="45720" rIns="91440" bIns="45720" rtlCol="0">
            <a:normAutofit/>
          </a:bodyPr>
          <a:lstStyle/>
          <a:p>
            <a:pPr algn="ctr"/>
            <a:endParaRPr lang="en-US">
              <a:solidFill>
                <a:srgbClr val="FFFFFF"/>
              </a:solidFill>
            </a:endParaRPr>
          </a:p>
        </p:txBody>
      </p:sp>
    </p:spTree>
    <p:extLst>
      <p:ext uri="{BB962C8B-B14F-4D97-AF65-F5344CB8AC3E}">
        <p14:creationId xmlns:p14="http://schemas.microsoft.com/office/powerpoint/2010/main" val="24836632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ACA56C58-2C3C-535D-B97E-3A186145B10C}"/>
              </a:ext>
            </a:extLst>
          </p:cNvPr>
          <p:cNvPicPr>
            <a:picLocks noChangeAspect="1"/>
          </p:cNvPicPr>
          <p:nvPr/>
        </p:nvPicPr>
        <p:blipFill rotWithShape="1">
          <a:blip r:embed="rId2"/>
          <a:srcRect t="6535" b="7914"/>
          <a:stretch/>
        </p:blipFill>
        <p:spPr>
          <a:xfrm>
            <a:off x="0" y="-92354"/>
            <a:ext cx="12191980" cy="6857990"/>
          </a:xfrm>
          <a:prstGeom prst="rect">
            <a:avLst/>
          </a:prstGeom>
        </p:spPr>
      </p:pic>
      <p:sp>
        <p:nvSpPr>
          <p:cNvPr id="4" name="Title 3">
            <a:extLst>
              <a:ext uri="{FF2B5EF4-FFF2-40B4-BE49-F238E27FC236}">
                <a16:creationId xmlns:a16="http://schemas.microsoft.com/office/drawing/2014/main" id="{856055F1-03BA-6A0A-CDB9-5B02F3522E7C}"/>
              </a:ext>
            </a:extLst>
          </p:cNvPr>
          <p:cNvSpPr>
            <a:spLocks noGrp="1"/>
          </p:cNvSpPr>
          <p:nvPr>
            <p:ph type="title"/>
          </p:nvPr>
        </p:nvSpPr>
        <p:spPr>
          <a:xfrm>
            <a:off x="2692954" y="5823840"/>
            <a:ext cx="7729728" cy="941796"/>
          </a:xfrm>
          <a:solidFill>
            <a:srgbClr val="FFFFFF">
              <a:alpha val="80000"/>
            </a:srgbClr>
          </a:solidFill>
        </p:spPr>
        <p:txBody>
          <a:bodyPr>
            <a:normAutofit/>
          </a:bodyPr>
          <a:lstStyle/>
          <a:p>
            <a:r>
              <a:rPr lang="en-US" dirty="0"/>
              <a:t>Implementation Model</a:t>
            </a:r>
          </a:p>
        </p:txBody>
      </p:sp>
    </p:spTree>
    <p:extLst>
      <p:ext uri="{BB962C8B-B14F-4D97-AF65-F5344CB8AC3E}">
        <p14:creationId xmlns:p14="http://schemas.microsoft.com/office/powerpoint/2010/main" val="276941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8591C3-D033-4D57-B5CD-CB3CEED72E87}"/>
              </a:ext>
            </a:extLst>
          </p:cNvPr>
          <p:cNvSpPr txBox="1"/>
          <p:nvPr/>
        </p:nvSpPr>
        <p:spPr>
          <a:xfrm>
            <a:off x="578152" y="2356104"/>
            <a:ext cx="3685070" cy="3255264"/>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4100" spc="-100" dirty="0">
              <a:solidFill>
                <a:srgbClr val="FFFFFF"/>
              </a:solidFill>
              <a:latin typeface="+mj-lt"/>
              <a:ea typeface="+mj-ea"/>
              <a:cs typeface="+mj-cs"/>
            </a:endParaRPr>
          </a:p>
          <a:p>
            <a:pPr>
              <a:lnSpc>
                <a:spcPct val="90000"/>
              </a:lnSpc>
              <a:spcBef>
                <a:spcPct val="0"/>
              </a:spcBef>
              <a:spcAft>
                <a:spcPts val="600"/>
              </a:spcAft>
            </a:pPr>
            <a:r>
              <a:rPr lang="en-US" sz="4100" spc="-100" dirty="0">
                <a:solidFill>
                  <a:srgbClr val="FFFFFF"/>
                </a:solidFill>
                <a:latin typeface="+mj-lt"/>
                <a:ea typeface="+mj-ea"/>
                <a:cs typeface="+mj-cs"/>
              </a:rPr>
              <a:t>Early Childhood Education Partnership Toolkit</a:t>
            </a:r>
          </a:p>
          <a:p>
            <a:pPr>
              <a:lnSpc>
                <a:spcPct val="90000"/>
              </a:lnSpc>
              <a:spcBef>
                <a:spcPct val="0"/>
              </a:spcBef>
              <a:spcAft>
                <a:spcPts val="600"/>
              </a:spcAft>
            </a:pPr>
            <a:endParaRPr lang="en-US" sz="4100" spc="-100">
              <a:solidFill>
                <a:srgbClr val="FFFFFF"/>
              </a:solidFill>
              <a:latin typeface="+mj-lt"/>
              <a:ea typeface="+mj-ea"/>
              <a:cs typeface="+mj-cs"/>
            </a:endParaRPr>
          </a:p>
        </p:txBody>
      </p:sp>
      <p:pic>
        <p:nvPicPr>
          <p:cNvPr id="4" name="Picture 3" descr="A screenshot of a cell phone&#10;&#10;Description automatically generated">
            <a:extLst>
              <a:ext uri="{FF2B5EF4-FFF2-40B4-BE49-F238E27FC236}">
                <a16:creationId xmlns:a16="http://schemas.microsoft.com/office/drawing/2014/main" id="{53ACD804-DC36-416E-91D0-115B76421C47}"/>
              </a:ext>
            </a:extLst>
          </p:cNvPr>
          <p:cNvPicPr>
            <a:picLocks noChangeAspect="1"/>
          </p:cNvPicPr>
          <p:nvPr/>
        </p:nvPicPr>
        <p:blipFill rotWithShape="1">
          <a:blip r:embed="rId2">
            <a:extLst>
              <a:ext uri="{28A0092B-C50C-407E-A947-70E740481C1C}">
                <a14:useLocalDpi xmlns:a14="http://schemas.microsoft.com/office/drawing/2010/main" val="0"/>
              </a:ext>
            </a:extLst>
          </a:blip>
          <a:srcRect l="-66" t="-1448" r="-1741" b="-867"/>
          <a:stretch/>
        </p:blipFill>
        <p:spPr>
          <a:xfrm>
            <a:off x="5871761" y="62267"/>
            <a:ext cx="5212080" cy="6802703"/>
          </a:xfrm>
          <a:prstGeom prst="rect">
            <a:avLst/>
          </a:prstGeom>
        </p:spPr>
      </p:pic>
    </p:spTree>
    <p:extLst>
      <p:ext uri="{BB962C8B-B14F-4D97-AF65-F5344CB8AC3E}">
        <p14:creationId xmlns:p14="http://schemas.microsoft.com/office/powerpoint/2010/main" val="28112457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avigating through maze">
            <a:extLst>
              <a:ext uri="{FF2B5EF4-FFF2-40B4-BE49-F238E27FC236}">
                <a16:creationId xmlns:a16="http://schemas.microsoft.com/office/drawing/2014/main" id="{FE47A72A-73D4-44FA-8E6F-2B4F162B0846}"/>
              </a:ext>
            </a:extLst>
          </p:cNvPr>
          <p:cNvPicPr>
            <a:picLocks noChangeAspect="1"/>
          </p:cNvPicPr>
          <p:nvPr/>
        </p:nvPicPr>
        <p:blipFill rotWithShape="1">
          <a:blip r:embed="rId3">
            <a:alphaModFix amt="71000"/>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4" name="TextBox 3">
            <a:extLst>
              <a:ext uri="{FF2B5EF4-FFF2-40B4-BE49-F238E27FC236}">
                <a16:creationId xmlns:a16="http://schemas.microsoft.com/office/drawing/2014/main" id="{0DEEAC00-4E3D-408D-8BAB-B1D6909C7B71}"/>
              </a:ext>
            </a:extLst>
          </p:cNvPr>
          <p:cNvSpPr txBox="1"/>
          <p:nvPr/>
        </p:nvSpPr>
        <p:spPr>
          <a:xfrm>
            <a:off x="97081" y="72763"/>
            <a:ext cx="7646135" cy="100700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900" spc="-100" dirty="0">
                <a:latin typeface="+mj-lt"/>
                <a:ea typeface="+mj-ea"/>
                <a:cs typeface="+mj-cs"/>
              </a:rPr>
              <a:t>How we got here</a:t>
            </a:r>
          </a:p>
        </p:txBody>
      </p:sp>
    </p:spTree>
    <p:extLst>
      <p:ext uri="{BB962C8B-B14F-4D97-AF65-F5344CB8AC3E}">
        <p14:creationId xmlns:p14="http://schemas.microsoft.com/office/powerpoint/2010/main" val="40611425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69DFD5-1415-4333-AD69-B64744E840CD}"/>
              </a:ext>
            </a:extLst>
          </p:cNvPr>
          <p:cNvSpPr txBox="1"/>
          <p:nvPr/>
        </p:nvSpPr>
        <p:spPr>
          <a:xfrm>
            <a:off x="390525" y="2404872"/>
            <a:ext cx="3459097" cy="1624203"/>
          </a:xfrm>
          <a:prstGeom prst="rect">
            <a:avLst/>
          </a:prstGeom>
        </p:spPr>
        <p:txBody>
          <a:bodyPr vert="horz" lIns="274320" tIns="182880" rIns="274320" bIns="182880" rtlCol="0" anchor="ctr" anchorCtr="1">
            <a:normAutofit/>
          </a:bodyPr>
          <a:lstStyle/>
          <a:p>
            <a:pPr algn="ctr" defTabSz="914400">
              <a:lnSpc>
                <a:spcPct val="90000"/>
              </a:lnSpc>
              <a:spcBef>
                <a:spcPct val="0"/>
              </a:spcBef>
              <a:spcAft>
                <a:spcPts val="600"/>
              </a:spcAft>
            </a:pPr>
            <a:r>
              <a:rPr lang="en-US" sz="2800" cap="all" spc="200" dirty="0">
                <a:solidFill>
                  <a:srgbClr val="262626"/>
                </a:solidFill>
                <a:latin typeface="+mj-lt"/>
                <a:ea typeface="+mj-ea"/>
                <a:cs typeface="+mj-cs"/>
              </a:rPr>
              <a:t>Blueprint Integration</a:t>
            </a:r>
          </a:p>
        </p:txBody>
      </p:sp>
      <p:sp>
        <p:nvSpPr>
          <p:cNvPr id="8" name="Rectangle 7">
            <a:extLst>
              <a:ext uri="{FF2B5EF4-FFF2-40B4-BE49-F238E27FC236}">
                <a16:creationId xmlns:a16="http://schemas.microsoft.com/office/drawing/2014/main" id="{ED6F0A31-5407-4EFA-9DFA-67E9426829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8BA95CD-53DA-4879-8661-AA13FFE9C565}"/>
              </a:ext>
            </a:extLst>
          </p:cNvPr>
          <p:cNvPicPr>
            <a:picLocks noChangeAspect="1"/>
          </p:cNvPicPr>
          <p:nvPr/>
        </p:nvPicPr>
        <p:blipFill rotWithShape="1">
          <a:blip r:embed="rId3">
            <a:extLst>
              <a:ext uri="{28A0092B-C50C-407E-A947-70E740481C1C}">
                <a14:useLocalDpi xmlns:a14="http://schemas.microsoft.com/office/drawing/2010/main" val="0"/>
              </a:ext>
            </a:extLst>
          </a:blip>
          <a:srcRect l="-9301" t="11" r="-3733" b="7852"/>
          <a:stretch/>
        </p:blipFill>
        <p:spPr>
          <a:xfrm>
            <a:off x="5549859" y="640080"/>
            <a:ext cx="5746577" cy="5263134"/>
          </a:xfrm>
          <a:prstGeom prst="rect">
            <a:avLst/>
          </a:prstGeom>
        </p:spPr>
      </p:pic>
    </p:spTree>
    <p:extLst>
      <p:ext uri="{BB962C8B-B14F-4D97-AF65-F5344CB8AC3E}">
        <p14:creationId xmlns:p14="http://schemas.microsoft.com/office/powerpoint/2010/main" val="6595183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8591C3-D033-4D57-B5CD-CB3CEED72E87}"/>
              </a:ext>
            </a:extLst>
          </p:cNvPr>
          <p:cNvSpPr txBox="1"/>
          <p:nvPr/>
        </p:nvSpPr>
        <p:spPr>
          <a:xfrm>
            <a:off x="2231136" y="964692"/>
            <a:ext cx="7729728" cy="1188720"/>
          </a:xfrm>
          <a:prstGeom prst="rect">
            <a:avLst/>
          </a:prstGeom>
        </p:spPr>
        <p:txBody>
          <a:bodyPr vert="horz" lIns="182880" tIns="182880" rIns="182880" bIns="182880" rtlCol="0" anchor="ctr">
            <a:normAutofit/>
          </a:bodyPr>
          <a:lstStyle/>
          <a:p>
            <a:pPr algn="ctr" defTabSz="914400">
              <a:lnSpc>
                <a:spcPct val="90000"/>
              </a:lnSpc>
              <a:spcBef>
                <a:spcPct val="0"/>
              </a:spcBef>
              <a:spcAft>
                <a:spcPts val="600"/>
              </a:spcAft>
            </a:pPr>
            <a:r>
              <a:rPr lang="en-US" sz="2800" cap="all" spc="200">
                <a:solidFill>
                  <a:schemeClr val="tx1">
                    <a:lumMod val="85000"/>
                    <a:lumOff val="15000"/>
                  </a:schemeClr>
                </a:solidFill>
                <a:latin typeface="+mj-lt"/>
                <a:ea typeface="+mj-ea"/>
                <a:cs typeface="+mj-cs"/>
              </a:rPr>
              <a:t>Toolkit: Contents</a:t>
            </a:r>
          </a:p>
        </p:txBody>
      </p:sp>
      <p:graphicFrame>
        <p:nvGraphicFramePr>
          <p:cNvPr id="13" name="TextBox 2">
            <a:extLst>
              <a:ext uri="{FF2B5EF4-FFF2-40B4-BE49-F238E27FC236}">
                <a16:creationId xmlns:a16="http://schemas.microsoft.com/office/drawing/2014/main" id="{8F7E8C18-F6CA-49FB-9902-3EAF0834BFDB}"/>
              </a:ext>
            </a:extLst>
          </p:cNvPr>
          <p:cNvGraphicFramePr/>
          <p:nvPr>
            <p:extLst>
              <p:ext uri="{D42A27DB-BD31-4B8C-83A1-F6EECF244321}">
                <p14:modId xmlns:p14="http://schemas.microsoft.com/office/powerpoint/2010/main" val="3656795008"/>
              </p:ext>
            </p:extLst>
          </p:nvPr>
        </p:nvGraphicFramePr>
        <p:xfrm>
          <a:off x="946984" y="2638425"/>
          <a:ext cx="10298034" cy="31019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7278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76DA039-D665-4651-9D65-53A962987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768096" cy="53309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46BDE4-D2F9-18F8-76FB-F530E1C84ED5}"/>
              </a:ext>
            </a:extLst>
          </p:cNvPr>
          <p:cNvPicPr>
            <a:picLocks noChangeAspect="1"/>
          </p:cNvPicPr>
          <p:nvPr/>
        </p:nvPicPr>
        <p:blipFill rotWithShape="1">
          <a:blip r:embed="rId2"/>
          <a:srcRect t="11866" r="-2" b="-2"/>
          <a:stretch/>
        </p:blipFill>
        <p:spPr>
          <a:xfrm>
            <a:off x="6088089" y="3264090"/>
            <a:ext cx="5566908" cy="3593910"/>
          </a:xfrm>
          <a:prstGeom prst="rect">
            <a:avLst/>
          </a:prstGeom>
        </p:spPr>
      </p:pic>
      <p:pic>
        <p:nvPicPr>
          <p:cNvPr id="7" name="Picture 6">
            <a:extLst>
              <a:ext uri="{FF2B5EF4-FFF2-40B4-BE49-F238E27FC236}">
                <a16:creationId xmlns:a16="http://schemas.microsoft.com/office/drawing/2014/main" id="{595D5A05-EED1-5DA3-5A3F-8484BFE832F1}"/>
              </a:ext>
            </a:extLst>
          </p:cNvPr>
          <p:cNvPicPr>
            <a:picLocks noChangeAspect="1"/>
          </p:cNvPicPr>
          <p:nvPr/>
        </p:nvPicPr>
        <p:blipFill rotWithShape="1">
          <a:blip r:embed="rId3"/>
          <a:srcRect t="15254" r="1" b="15256"/>
          <a:stretch/>
        </p:blipFill>
        <p:spPr>
          <a:xfrm>
            <a:off x="926036" y="9"/>
            <a:ext cx="727991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sp>
        <p:nvSpPr>
          <p:cNvPr id="14" name="Rectangle 13">
            <a:extLst>
              <a:ext uri="{FF2B5EF4-FFF2-40B4-BE49-F238E27FC236}">
                <a16:creationId xmlns:a16="http://schemas.microsoft.com/office/drawing/2014/main" id="{D119C753-527F-49C2-9DB2-269257A43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41417" y="758952"/>
            <a:ext cx="3313579" cy="23580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F5DE047-E458-43C7-81D1-D38C77955D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6036" y="4069422"/>
            <a:ext cx="5001186" cy="20204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4BC3A24-7807-4A5F-990E-A6BA01BFE5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6996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F9295-81BE-4ED5-95A3-0C5D5177B9A8}"/>
              </a:ext>
            </a:extLst>
          </p:cNvPr>
          <p:cNvSpPr>
            <a:spLocks noGrp="1"/>
          </p:cNvSpPr>
          <p:nvPr>
            <p:ph type="title"/>
          </p:nvPr>
        </p:nvSpPr>
        <p:spPr>
          <a:xfrm>
            <a:off x="75658" y="1086831"/>
            <a:ext cx="2947482" cy="4601183"/>
          </a:xfrm>
        </p:spPr>
        <p:txBody>
          <a:bodyPr/>
          <a:lstStyle/>
          <a:p>
            <a:r>
              <a:rPr lang="en-US"/>
              <a:t>Assessment Domains</a:t>
            </a:r>
          </a:p>
        </p:txBody>
      </p:sp>
      <p:graphicFrame>
        <p:nvGraphicFramePr>
          <p:cNvPr id="4" name="Content Placeholder 3">
            <a:extLst>
              <a:ext uri="{FF2B5EF4-FFF2-40B4-BE49-F238E27FC236}">
                <a16:creationId xmlns:a16="http://schemas.microsoft.com/office/drawing/2014/main" id="{0B8808C1-F65F-4F11-B2AD-EF1E662E19F0}"/>
              </a:ext>
            </a:extLst>
          </p:cNvPr>
          <p:cNvGraphicFramePr>
            <a:graphicFrameLocks noGrp="1"/>
          </p:cNvGraphicFramePr>
          <p:nvPr>
            <p:ph idx="1"/>
          </p:nvPr>
        </p:nvGraphicFramePr>
        <p:xfrm>
          <a:off x="3975554" y="1373682"/>
          <a:ext cx="7336971"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Graphic 6" descr="Handshake">
            <a:extLst>
              <a:ext uri="{FF2B5EF4-FFF2-40B4-BE49-F238E27FC236}">
                <a16:creationId xmlns:a16="http://schemas.microsoft.com/office/drawing/2014/main" id="{BBB34A8D-DAE2-40E0-84BA-10E2938B816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58103" y="1540781"/>
            <a:ext cx="669925" cy="669925"/>
          </a:xfrm>
          <a:prstGeom prst="rect">
            <a:avLst/>
          </a:prstGeom>
        </p:spPr>
      </p:pic>
      <p:pic>
        <p:nvPicPr>
          <p:cNvPr id="11" name="Graphic 10" descr="Internet">
            <a:extLst>
              <a:ext uri="{FF2B5EF4-FFF2-40B4-BE49-F238E27FC236}">
                <a16:creationId xmlns:a16="http://schemas.microsoft.com/office/drawing/2014/main" id="{99A303C6-5D92-48C6-A053-4018E6F96FE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423229" y="2210707"/>
            <a:ext cx="609600" cy="609600"/>
          </a:xfrm>
          <a:prstGeom prst="rect">
            <a:avLst/>
          </a:prstGeom>
        </p:spPr>
      </p:pic>
      <p:pic>
        <p:nvPicPr>
          <p:cNvPr id="13" name="Graphic 12" descr="Family with two children">
            <a:extLst>
              <a:ext uri="{FF2B5EF4-FFF2-40B4-BE49-F238E27FC236}">
                <a16:creationId xmlns:a16="http://schemas.microsoft.com/office/drawing/2014/main" id="{50A79CA1-57BF-4D64-9183-BD83496645C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578804" y="2867933"/>
            <a:ext cx="641350" cy="641350"/>
          </a:xfrm>
          <a:prstGeom prst="rect">
            <a:avLst/>
          </a:prstGeom>
        </p:spPr>
      </p:pic>
      <p:pic>
        <p:nvPicPr>
          <p:cNvPr id="15" name="Graphic 14" descr="Influencer">
            <a:extLst>
              <a:ext uri="{FF2B5EF4-FFF2-40B4-BE49-F238E27FC236}">
                <a16:creationId xmlns:a16="http://schemas.microsoft.com/office/drawing/2014/main" id="{1A959953-3F7C-4A5D-90BD-ECADB373DB3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578804" y="3556909"/>
            <a:ext cx="641351" cy="641351"/>
          </a:xfrm>
          <a:prstGeom prst="rect">
            <a:avLst/>
          </a:prstGeom>
        </p:spPr>
      </p:pic>
      <p:pic>
        <p:nvPicPr>
          <p:cNvPr id="17" name="Graphic 16" descr="Email">
            <a:extLst>
              <a:ext uri="{FF2B5EF4-FFF2-40B4-BE49-F238E27FC236}">
                <a16:creationId xmlns:a16="http://schemas.microsoft.com/office/drawing/2014/main" id="{E0EA42E4-2984-4C43-8A25-FBCE15C21A5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499429" y="4366534"/>
            <a:ext cx="457200" cy="457200"/>
          </a:xfrm>
          <a:prstGeom prst="rect">
            <a:avLst/>
          </a:prstGeom>
        </p:spPr>
      </p:pic>
      <p:pic>
        <p:nvPicPr>
          <p:cNvPr id="19" name="Graphic 18" descr="Blueprint">
            <a:extLst>
              <a:ext uri="{FF2B5EF4-FFF2-40B4-BE49-F238E27FC236}">
                <a16:creationId xmlns:a16="http://schemas.microsoft.com/office/drawing/2014/main" id="{50FB4648-98B3-4AB5-A150-A34FAD76CB8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058104" y="4958671"/>
            <a:ext cx="609600" cy="609600"/>
          </a:xfrm>
          <a:prstGeom prst="rect">
            <a:avLst/>
          </a:prstGeom>
        </p:spPr>
      </p:pic>
    </p:spTree>
    <p:extLst>
      <p:ext uri="{BB962C8B-B14F-4D97-AF65-F5344CB8AC3E}">
        <p14:creationId xmlns:p14="http://schemas.microsoft.com/office/powerpoint/2010/main" val="23340467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09DF1E-8D89-4ABF-871A-EE6C4E6BC00A}"/>
              </a:ext>
            </a:extLst>
          </p:cNvPr>
          <p:cNvSpPr>
            <a:spLocks noGrp="1"/>
          </p:cNvSpPr>
          <p:nvPr>
            <p:ph type="title"/>
          </p:nvPr>
        </p:nvSpPr>
        <p:spPr>
          <a:xfrm>
            <a:off x="804672" y="2404872"/>
            <a:ext cx="3044950" cy="1627792"/>
          </a:xfrm>
        </p:spPr>
        <p:txBody>
          <a:bodyPr vert="horz" lIns="274320" tIns="182880" rIns="274320" bIns="182880" rtlCol="0" anchor="ctr" anchorCtr="1">
            <a:normAutofit/>
          </a:bodyPr>
          <a:lstStyle/>
          <a:p>
            <a:r>
              <a:rPr lang="en-US" sz="2000"/>
              <a:t>Collaboration / Partnership Assessment</a:t>
            </a:r>
          </a:p>
        </p:txBody>
      </p:sp>
      <p:sp>
        <p:nvSpPr>
          <p:cNvPr id="5" name="Text Placeholder 4">
            <a:extLst>
              <a:ext uri="{FF2B5EF4-FFF2-40B4-BE49-F238E27FC236}">
                <a16:creationId xmlns:a16="http://schemas.microsoft.com/office/drawing/2014/main" id="{3FDE629E-A248-4ED6-8477-3F9187423B2C}"/>
              </a:ext>
            </a:extLst>
          </p:cNvPr>
          <p:cNvSpPr>
            <a:spLocks noGrp="1"/>
          </p:cNvSpPr>
          <p:nvPr>
            <p:ph type="body" idx="1"/>
          </p:nvPr>
        </p:nvSpPr>
        <p:spPr>
          <a:xfrm>
            <a:off x="1121822" y="4352544"/>
            <a:ext cx="2410650" cy="1239894"/>
          </a:xfrm>
        </p:spPr>
        <p:txBody>
          <a:bodyPr vert="horz" lIns="91440" tIns="45720" rIns="91440" bIns="45720" rtlCol="0">
            <a:normAutofit/>
          </a:bodyPr>
          <a:lstStyle/>
          <a:p>
            <a:pPr algn="ctr"/>
            <a:endParaRPr lang="en-US" sz="1800">
              <a:solidFill>
                <a:schemeClr val="tx1">
                  <a:lumMod val="75000"/>
                  <a:lumOff val="25000"/>
                </a:schemeClr>
              </a:solidFill>
            </a:endParaRPr>
          </a:p>
        </p:txBody>
      </p:sp>
      <p:sp>
        <p:nvSpPr>
          <p:cNvPr id="12" name="Rectangle 11">
            <a:extLst>
              <a:ext uri="{FF2B5EF4-FFF2-40B4-BE49-F238E27FC236}">
                <a16:creationId xmlns:a16="http://schemas.microsoft.com/office/drawing/2014/main" id="{ED6F0A31-5407-4EFA-9DFA-67E9426829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Jigsaw piece bridging the gap">
            <a:extLst>
              <a:ext uri="{FF2B5EF4-FFF2-40B4-BE49-F238E27FC236}">
                <a16:creationId xmlns:a16="http://schemas.microsoft.com/office/drawing/2014/main" id="{634E4B9C-9F8E-4C58-9B66-1B39105764CC}"/>
              </a:ext>
            </a:extLst>
          </p:cNvPr>
          <p:cNvPicPr>
            <a:picLocks noChangeAspect="1"/>
          </p:cNvPicPr>
          <p:nvPr/>
        </p:nvPicPr>
        <p:blipFill rotWithShape="1">
          <a:blip r:embed="rId3">
            <a:extLst>
              <a:ext uri="{28A0092B-C50C-407E-A947-70E740481C1C}">
                <a14:useLocalDpi xmlns:a14="http://schemas.microsoft.com/office/drawing/2010/main" val="0"/>
              </a:ext>
            </a:extLst>
          </a:blip>
          <a:srcRect r="10416" b="1"/>
          <a:stretch/>
        </p:blipFill>
        <p:spPr>
          <a:xfrm>
            <a:off x="5294376" y="652256"/>
            <a:ext cx="6257544" cy="5238782"/>
          </a:xfrm>
          <a:prstGeom prst="rect">
            <a:avLst/>
          </a:prstGeom>
        </p:spPr>
      </p:pic>
    </p:spTree>
    <p:extLst>
      <p:ext uri="{BB962C8B-B14F-4D97-AF65-F5344CB8AC3E}">
        <p14:creationId xmlns:p14="http://schemas.microsoft.com/office/powerpoint/2010/main" val="4047152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1266CF-4021-44D8-9E14-6B646C67D633}"/>
              </a:ext>
            </a:extLst>
          </p:cNvPr>
          <p:cNvPicPr>
            <a:picLocks noChangeAspect="1"/>
          </p:cNvPicPr>
          <p:nvPr/>
        </p:nvPicPr>
        <p:blipFill>
          <a:blip r:embed="rId2"/>
          <a:stretch>
            <a:fillRect/>
          </a:stretch>
        </p:blipFill>
        <p:spPr>
          <a:xfrm>
            <a:off x="1371600" y="442850"/>
            <a:ext cx="9426102" cy="5914880"/>
          </a:xfrm>
          <a:prstGeom prst="rect">
            <a:avLst/>
          </a:prstGeom>
        </p:spPr>
      </p:pic>
    </p:spTree>
    <p:extLst>
      <p:ext uri="{BB962C8B-B14F-4D97-AF65-F5344CB8AC3E}">
        <p14:creationId xmlns:p14="http://schemas.microsoft.com/office/powerpoint/2010/main" val="4788367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Picture 4" descr="Graph">
            <a:extLst>
              <a:ext uri="{FF2B5EF4-FFF2-40B4-BE49-F238E27FC236}">
                <a16:creationId xmlns:a16="http://schemas.microsoft.com/office/drawing/2014/main" id="{FF46E719-7D33-4A50-BDAD-F86779C6C6DD}"/>
              </a:ext>
            </a:extLst>
          </p:cNvPr>
          <p:cNvPicPr>
            <a:picLocks noChangeAspect="1"/>
          </p:cNvPicPr>
          <p:nvPr/>
        </p:nvPicPr>
        <p:blipFill rotWithShape="1">
          <a:blip r:embed="rId2">
            <a:extLst>
              <a:ext uri="{28A0092B-C50C-407E-A947-70E740481C1C}">
                <a14:useLocalDpi xmlns:a14="http://schemas.microsoft.com/office/drawing/2010/main" val="0"/>
              </a:ext>
            </a:extLst>
          </a:blip>
          <a:srcRect t="3674" b="6326"/>
          <a:stretch/>
        </p:blipFill>
        <p:spPr>
          <a:xfrm>
            <a:off x="20" y="10"/>
            <a:ext cx="12191980" cy="6857990"/>
          </a:xfrm>
          <a:prstGeom prst="rect">
            <a:avLst/>
          </a:prstGeom>
        </p:spPr>
      </p:pic>
      <p:sp>
        <p:nvSpPr>
          <p:cNvPr id="2" name="Title 1">
            <a:extLst>
              <a:ext uri="{FF2B5EF4-FFF2-40B4-BE49-F238E27FC236}">
                <a16:creationId xmlns:a16="http://schemas.microsoft.com/office/drawing/2014/main" id="{6CD6CDEE-AEEE-4B63-B6AC-AD7C9D89A987}"/>
              </a:ext>
            </a:extLst>
          </p:cNvPr>
          <p:cNvSpPr>
            <a:spLocks noGrp="1"/>
          </p:cNvSpPr>
          <p:nvPr>
            <p:ph type="title"/>
          </p:nvPr>
        </p:nvSpPr>
        <p:spPr>
          <a:xfrm>
            <a:off x="1600200" y="2386744"/>
            <a:ext cx="8991600" cy="1645920"/>
          </a:xfrm>
          <a:solidFill>
            <a:schemeClr val="bg1">
              <a:alpha val="60000"/>
            </a:schemeClr>
          </a:solidFill>
          <a:ln>
            <a:solidFill>
              <a:schemeClr val="tx1"/>
            </a:solidFill>
          </a:ln>
        </p:spPr>
        <p:txBody>
          <a:bodyPr vert="horz" lIns="274320" tIns="182880" rIns="274320" bIns="182880" rtlCol="0" anchor="ctr" anchorCtr="1">
            <a:normAutofit/>
          </a:bodyPr>
          <a:lstStyle/>
          <a:p>
            <a:r>
              <a:rPr lang="en-US" sz="2900">
                <a:solidFill>
                  <a:schemeClr val="tx1"/>
                </a:solidFill>
              </a:rPr>
              <a:t>Data Driven Organizational Assessment</a:t>
            </a:r>
            <a:br>
              <a:rPr lang="en-US" sz="2900">
                <a:solidFill>
                  <a:schemeClr val="tx1"/>
                </a:solidFill>
              </a:rPr>
            </a:br>
            <a:endParaRPr lang="en-US" sz="2900">
              <a:solidFill>
                <a:schemeClr val="tx1"/>
              </a:solidFill>
            </a:endParaRPr>
          </a:p>
        </p:txBody>
      </p:sp>
    </p:spTree>
    <p:extLst>
      <p:ext uri="{BB962C8B-B14F-4D97-AF65-F5344CB8AC3E}">
        <p14:creationId xmlns:p14="http://schemas.microsoft.com/office/powerpoint/2010/main" val="5558521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85840E-F45E-45BC-A2C4-D36A2EA7E528}"/>
              </a:ext>
            </a:extLst>
          </p:cNvPr>
          <p:cNvPicPr>
            <a:picLocks noChangeAspect="1"/>
          </p:cNvPicPr>
          <p:nvPr/>
        </p:nvPicPr>
        <p:blipFill>
          <a:blip r:embed="rId2"/>
          <a:stretch>
            <a:fillRect/>
          </a:stretch>
        </p:blipFill>
        <p:spPr>
          <a:xfrm>
            <a:off x="1339647" y="462199"/>
            <a:ext cx="9506693" cy="5894151"/>
          </a:xfrm>
          <a:prstGeom prst="rect">
            <a:avLst/>
          </a:prstGeom>
        </p:spPr>
      </p:pic>
    </p:spTree>
    <p:extLst>
      <p:ext uri="{BB962C8B-B14F-4D97-AF65-F5344CB8AC3E}">
        <p14:creationId xmlns:p14="http://schemas.microsoft.com/office/powerpoint/2010/main" val="35241304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A71AB-161B-4297-8D90-321DF04428BF}"/>
              </a:ext>
            </a:extLst>
          </p:cNvPr>
          <p:cNvSpPr>
            <a:spLocks noGrp="1"/>
          </p:cNvSpPr>
          <p:nvPr>
            <p:ph type="title"/>
          </p:nvPr>
        </p:nvSpPr>
        <p:spPr>
          <a:xfrm>
            <a:off x="1069848" y="4590661"/>
            <a:ext cx="10210862" cy="1065690"/>
          </a:xfrm>
        </p:spPr>
        <p:txBody>
          <a:bodyPr vert="horz" lIns="91440" tIns="45720" rIns="91440" bIns="45720" rtlCol="0" anchor="b">
            <a:normAutofit fontScale="90000"/>
          </a:bodyPr>
          <a:lstStyle/>
          <a:p>
            <a:r>
              <a:rPr lang="en-US" sz="4100" spc="-100"/>
              <a:t>How is data being utilized in the organization?</a:t>
            </a:r>
          </a:p>
        </p:txBody>
      </p:sp>
      <p:graphicFrame>
        <p:nvGraphicFramePr>
          <p:cNvPr id="31" name="Content Placeholder 4">
            <a:extLst>
              <a:ext uri="{FF2B5EF4-FFF2-40B4-BE49-F238E27FC236}">
                <a16:creationId xmlns:a16="http://schemas.microsoft.com/office/drawing/2014/main" id="{3143690A-C4E2-4BF1-83FA-077B798F16D8}"/>
              </a:ext>
            </a:extLst>
          </p:cNvPr>
          <p:cNvGraphicFramePr>
            <a:graphicFrameLocks noGrp="1"/>
          </p:cNvGraphicFramePr>
          <p:nvPr>
            <p:ph sz="half" idx="2"/>
          </p:nvPr>
        </p:nvGraphicFramePr>
        <p:xfrm>
          <a:off x="1069847" y="600027"/>
          <a:ext cx="10637521" cy="3589189"/>
        </p:xfrm>
        <a:graphic>
          <a:graphicData uri="http://schemas.openxmlformats.org/drawingml/2006/table">
            <a:tbl>
              <a:tblPr firstRow="1" firstCol="1" bandRow="1"/>
              <a:tblGrid>
                <a:gridCol w="3621636">
                  <a:extLst>
                    <a:ext uri="{9D8B030D-6E8A-4147-A177-3AD203B41FA5}">
                      <a16:colId xmlns:a16="http://schemas.microsoft.com/office/drawing/2014/main" val="1450530875"/>
                    </a:ext>
                  </a:extLst>
                </a:gridCol>
                <a:gridCol w="7015885">
                  <a:extLst>
                    <a:ext uri="{9D8B030D-6E8A-4147-A177-3AD203B41FA5}">
                      <a16:colId xmlns:a16="http://schemas.microsoft.com/office/drawing/2014/main" val="2720152905"/>
                    </a:ext>
                  </a:extLst>
                </a:gridCol>
              </a:tblGrid>
              <a:tr h="310758">
                <a:tc>
                  <a:txBody>
                    <a:bodyPr/>
                    <a:lstStyle/>
                    <a:p>
                      <a:pPr marL="0" marR="0" algn="ctr">
                        <a:lnSpc>
                          <a:spcPct val="107000"/>
                        </a:lnSpc>
                        <a:spcBef>
                          <a:spcPts val="0"/>
                        </a:spcBef>
                        <a:spcAft>
                          <a:spcPts val="0"/>
                        </a:spcAft>
                      </a:pPr>
                      <a:r>
                        <a:rPr lang="en-US" sz="1800" b="1">
                          <a:solidFill>
                            <a:srgbClr val="FFFFFF"/>
                          </a:solidFill>
                          <a:effectLst/>
                          <a:latin typeface="Calibri" panose="020F0502020204030204" pitchFamily="34" charset="0"/>
                          <a:ea typeface="Calibri" panose="020F0502020204030204" pitchFamily="34" charset="0"/>
                          <a:cs typeface="Calibri" panose="020F0502020204030204" pitchFamily="34" charset="0"/>
                        </a:rPr>
                        <a:t>Data User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95813" marR="95813" marT="0" marB="0">
                    <a:lnL w="12700" cap="flat" cmpd="sng" algn="ctr">
                      <a:solidFill>
                        <a:srgbClr val="6497B1"/>
                      </a:solidFill>
                      <a:prstDash val="solid"/>
                      <a:round/>
                      <a:headEnd type="none" w="med" len="med"/>
                      <a:tailEnd type="none" w="med" len="med"/>
                    </a:lnL>
                    <a:lnR>
                      <a:noFill/>
                    </a:lnR>
                    <a:lnT w="12700" cap="flat" cmpd="sng" algn="ctr">
                      <a:solidFill>
                        <a:srgbClr val="6497B1"/>
                      </a:solidFill>
                      <a:prstDash val="solid"/>
                      <a:round/>
                      <a:headEnd type="none" w="med" len="med"/>
                      <a:tailEnd type="none" w="med" len="med"/>
                    </a:lnT>
                    <a:lnB w="12700" cap="flat" cmpd="sng" algn="ctr">
                      <a:solidFill>
                        <a:srgbClr val="6497B1"/>
                      </a:solidFill>
                      <a:prstDash val="solid"/>
                      <a:round/>
                      <a:headEnd type="none" w="med" len="med"/>
                      <a:tailEnd type="none" w="med" len="med"/>
                    </a:lnB>
                    <a:solidFill>
                      <a:srgbClr val="6497B1"/>
                    </a:solidFill>
                  </a:tcPr>
                </a:tc>
                <a:tc>
                  <a:txBody>
                    <a:bodyPr/>
                    <a:lstStyle/>
                    <a:p>
                      <a:pPr marL="0" marR="0" algn="ctr">
                        <a:lnSpc>
                          <a:spcPct val="107000"/>
                        </a:lnSpc>
                        <a:spcBef>
                          <a:spcPts val="0"/>
                        </a:spcBef>
                        <a:spcAft>
                          <a:spcPts val="0"/>
                        </a:spcAft>
                      </a:pPr>
                      <a:r>
                        <a:rPr lang="en-US" sz="1800" b="1">
                          <a:solidFill>
                            <a:srgbClr val="FFFFFF"/>
                          </a:solidFill>
                          <a:effectLst/>
                          <a:latin typeface="Calibri" panose="020F0502020204030204" pitchFamily="34" charset="0"/>
                          <a:ea typeface="Calibri" panose="020F0502020204030204" pitchFamily="34" charset="0"/>
                          <a:cs typeface="Calibri" panose="020F0502020204030204" pitchFamily="34" charset="0"/>
                        </a:rPr>
                        <a:t>Relevant Data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95813" marR="95813" marT="0" marB="0">
                    <a:lnL>
                      <a:noFill/>
                    </a:lnL>
                    <a:lnR w="12700" cap="flat" cmpd="sng" algn="ctr">
                      <a:solidFill>
                        <a:srgbClr val="6497B1"/>
                      </a:solidFill>
                      <a:prstDash val="solid"/>
                      <a:round/>
                      <a:headEnd type="none" w="med" len="med"/>
                      <a:tailEnd type="none" w="med" len="med"/>
                    </a:lnR>
                    <a:lnT w="12700" cap="flat" cmpd="sng" algn="ctr">
                      <a:solidFill>
                        <a:srgbClr val="6497B1"/>
                      </a:solidFill>
                      <a:prstDash val="solid"/>
                      <a:round/>
                      <a:headEnd type="none" w="med" len="med"/>
                      <a:tailEnd type="none" w="med" len="med"/>
                    </a:lnT>
                    <a:lnB w="12700" cap="flat" cmpd="sng" algn="ctr">
                      <a:solidFill>
                        <a:srgbClr val="6497B1"/>
                      </a:solidFill>
                      <a:prstDash val="solid"/>
                      <a:round/>
                      <a:headEnd type="none" w="med" len="med"/>
                      <a:tailEnd type="none" w="med" len="med"/>
                    </a:lnB>
                    <a:solidFill>
                      <a:srgbClr val="6497B1"/>
                    </a:solidFill>
                  </a:tcPr>
                </a:tc>
                <a:extLst>
                  <a:ext uri="{0D108BD9-81ED-4DB2-BD59-A6C34878D82A}">
                    <a16:rowId xmlns:a16="http://schemas.microsoft.com/office/drawing/2014/main" val="1025393865"/>
                  </a:ext>
                </a:extLst>
              </a:tr>
              <a:tr h="310758">
                <a:tc>
                  <a:txBody>
                    <a:bodyPr/>
                    <a:lstStyle/>
                    <a:p>
                      <a:pPr marL="0" marR="0">
                        <a:lnSpc>
                          <a:spcPct val="107000"/>
                        </a:lnSpc>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Classroom Teacher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95813" marR="95813" marT="0" marB="0">
                    <a:lnL w="12700" cap="flat" cmpd="sng" algn="ctr">
                      <a:solidFill>
                        <a:srgbClr val="A1C0D0"/>
                      </a:solidFill>
                      <a:prstDash val="solid"/>
                      <a:round/>
                      <a:headEnd type="none" w="med" len="med"/>
                      <a:tailEnd type="none" w="med" len="med"/>
                    </a:lnL>
                    <a:lnR w="12700" cap="flat" cmpd="sng" algn="ctr">
                      <a:solidFill>
                        <a:srgbClr val="A1C0D0"/>
                      </a:solidFill>
                      <a:prstDash val="solid"/>
                      <a:round/>
                      <a:headEnd type="none" w="med" len="med"/>
                      <a:tailEnd type="none" w="med" len="med"/>
                    </a:lnR>
                    <a:lnT w="12700" cap="flat" cmpd="sng" algn="ctr">
                      <a:solidFill>
                        <a:srgbClr val="6497B1"/>
                      </a:solidFill>
                      <a:prstDash val="solid"/>
                      <a:round/>
                      <a:headEnd type="none" w="med" len="med"/>
                      <a:tailEnd type="none" w="med" len="med"/>
                    </a:lnT>
                    <a:lnB w="12700" cap="flat" cmpd="sng" algn="ctr">
                      <a:solidFill>
                        <a:srgbClr val="A1C0D0"/>
                      </a:solidFill>
                      <a:prstDash val="solid"/>
                      <a:round/>
                      <a:headEnd type="none" w="med" len="med"/>
                      <a:tailEnd type="none" w="med" len="med"/>
                    </a:lnB>
                    <a:solidFill>
                      <a:srgbClr val="DFEAEF"/>
                    </a:solidFill>
                  </a:tcPr>
                </a:tc>
                <a:tc>
                  <a:txBody>
                    <a:bodyPr/>
                    <a:lstStyle/>
                    <a:p>
                      <a:pPr marL="0" marR="0">
                        <a:lnSpc>
                          <a:spcPct val="107000"/>
                        </a:lnSpc>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Weekly Summary of Student Performance and Attendance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95813" marR="95813" marT="0" marB="0">
                    <a:lnL w="12700" cap="flat" cmpd="sng" algn="ctr">
                      <a:solidFill>
                        <a:srgbClr val="A1C0D0"/>
                      </a:solidFill>
                      <a:prstDash val="solid"/>
                      <a:round/>
                      <a:headEnd type="none" w="med" len="med"/>
                      <a:tailEnd type="none" w="med" len="med"/>
                    </a:lnL>
                    <a:lnR w="12700" cap="flat" cmpd="sng" algn="ctr">
                      <a:solidFill>
                        <a:srgbClr val="A1C0D0"/>
                      </a:solidFill>
                      <a:prstDash val="solid"/>
                      <a:round/>
                      <a:headEnd type="none" w="med" len="med"/>
                      <a:tailEnd type="none" w="med" len="med"/>
                    </a:lnR>
                    <a:lnT w="12700" cap="flat" cmpd="sng" algn="ctr">
                      <a:solidFill>
                        <a:srgbClr val="6497B1"/>
                      </a:solidFill>
                      <a:prstDash val="solid"/>
                      <a:round/>
                      <a:headEnd type="none" w="med" len="med"/>
                      <a:tailEnd type="none" w="med" len="med"/>
                    </a:lnT>
                    <a:lnB w="12700" cap="flat" cmpd="sng" algn="ctr">
                      <a:solidFill>
                        <a:srgbClr val="A1C0D0"/>
                      </a:solidFill>
                      <a:prstDash val="solid"/>
                      <a:round/>
                      <a:headEnd type="none" w="med" len="med"/>
                      <a:tailEnd type="none" w="med" len="med"/>
                    </a:lnB>
                    <a:solidFill>
                      <a:srgbClr val="DFEAEF"/>
                    </a:solidFill>
                  </a:tcPr>
                </a:tc>
                <a:extLst>
                  <a:ext uri="{0D108BD9-81ED-4DB2-BD59-A6C34878D82A}">
                    <a16:rowId xmlns:a16="http://schemas.microsoft.com/office/drawing/2014/main" val="3547321642"/>
                  </a:ext>
                </a:extLst>
              </a:tr>
              <a:tr h="598424">
                <a:tc>
                  <a:txBody>
                    <a:bodyPr/>
                    <a:lstStyle/>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Family Support Worker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95813" marR="95813" marT="0" marB="0">
                    <a:lnL w="12700" cap="flat" cmpd="sng" algn="ctr">
                      <a:solidFill>
                        <a:srgbClr val="A1C0D0"/>
                      </a:solidFill>
                      <a:prstDash val="solid"/>
                      <a:round/>
                      <a:headEnd type="none" w="med" len="med"/>
                      <a:tailEnd type="none" w="med" len="med"/>
                    </a:lnL>
                    <a:lnR w="12700" cap="flat" cmpd="sng" algn="ctr">
                      <a:solidFill>
                        <a:srgbClr val="A1C0D0"/>
                      </a:solidFill>
                      <a:prstDash val="solid"/>
                      <a:round/>
                      <a:headEnd type="none" w="med" len="med"/>
                      <a:tailEnd type="none" w="med" len="med"/>
                    </a:lnR>
                    <a:lnT w="12700" cap="flat" cmpd="sng" algn="ctr">
                      <a:solidFill>
                        <a:srgbClr val="A1C0D0"/>
                      </a:solidFill>
                      <a:prstDash val="solid"/>
                      <a:round/>
                      <a:headEnd type="none" w="med" len="med"/>
                      <a:tailEnd type="none" w="med" len="med"/>
                    </a:lnT>
                    <a:lnB w="12700" cap="flat" cmpd="sng" algn="ctr">
                      <a:solidFill>
                        <a:srgbClr val="A1C0D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Weekly Summary of Student Classroom Assessments, Family Concerns, Attendance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95813" marR="95813" marT="0" marB="0">
                    <a:lnL w="12700" cap="flat" cmpd="sng" algn="ctr">
                      <a:solidFill>
                        <a:srgbClr val="A1C0D0"/>
                      </a:solidFill>
                      <a:prstDash val="solid"/>
                      <a:round/>
                      <a:headEnd type="none" w="med" len="med"/>
                      <a:tailEnd type="none" w="med" len="med"/>
                    </a:lnL>
                    <a:lnR w="12700" cap="flat" cmpd="sng" algn="ctr">
                      <a:solidFill>
                        <a:srgbClr val="A1C0D0"/>
                      </a:solidFill>
                      <a:prstDash val="solid"/>
                      <a:round/>
                      <a:headEnd type="none" w="med" len="med"/>
                      <a:tailEnd type="none" w="med" len="med"/>
                    </a:lnR>
                    <a:lnT w="12700" cap="flat" cmpd="sng" algn="ctr">
                      <a:solidFill>
                        <a:srgbClr val="A1C0D0"/>
                      </a:solidFill>
                      <a:prstDash val="solid"/>
                      <a:round/>
                      <a:headEnd type="none" w="med" len="med"/>
                      <a:tailEnd type="none" w="med" len="med"/>
                    </a:lnT>
                    <a:lnB w="12700" cap="flat" cmpd="sng" algn="ctr">
                      <a:solidFill>
                        <a:srgbClr val="A1C0D0"/>
                      </a:solidFill>
                      <a:prstDash val="solid"/>
                      <a:round/>
                      <a:headEnd type="none" w="med" len="med"/>
                      <a:tailEnd type="none" w="med" len="med"/>
                    </a:lnB>
                  </a:tcPr>
                </a:tc>
                <a:extLst>
                  <a:ext uri="{0D108BD9-81ED-4DB2-BD59-A6C34878D82A}">
                    <a16:rowId xmlns:a16="http://schemas.microsoft.com/office/drawing/2014/main" val="1647261238"/>
                  </a:ext>
                </a:extLst>
              </a:tr>
              <a:tr h="598424">
                <a:tc>
                  <a:txBody>
                    <a:bodyPr/>
                    <a:lstStyle/>
                    <a:p>
                      <a:pPr marL="0" marR="0">
                        <a:lnSpc>
                          <a:spcPct val="107000"/>
                        </a:lnSpc>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Center Manager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95813" marR="95813" marT="0" marB="0">
                    <a:lnL w="12700" cap="flat" cmpd="sng" algn="ctr">
                      <a:solidFill>
                        <a:srgbClr val="A1C0D0"/>
                      </a:solidFill>
                      <a:prstDash val="solid"/>
                      <a:round/>
                      <a:headEnd type="none" w="med" len="med"/>
                      <a:tailEnd type="none" w="med" len="med"/>
                    </a:lnL>
                    <a:lnR w="12700" cap="flat" cmpd="sng" algn="ctr">
                      <a:solidFill>
                        <a:srgbClr val="A1C0D0"/>
                      </a:solidFill>
                      <a:prstDash val="solid"/>
                      <a:round/>
                      <a:headEnd type="none" w="med" len="med"/>
                      <a:tailEnd type="none" w="med" len="med"/>
                    </a:lnR>
                    <a:lnT w="12700" cap="flat" cmpd="sng" algn="ctr">
                      <a:solidFill>
                        <a:srgbClr val="A1C0D0"/>
                      </a:solidFill>
                      <a:prstDash val="solid"/>
                      <a:round/>
                      <a:headEnd type="none" w="med" len="med"/>
                      <a:tailEnd type="none" w="med" len="med"/>
                    </a:lnT>
                    <a:lnB w="12700" cap="flat" cmpd="sng" algn="ctr">
                      <a:solidFill>
                        <a:srgbClr val="A1C0D0"/>
                      </a:solidFill>
                      <a:prstDash val="solid"/>
                      <a:round/>
                      <a:headEnd type="none" w="med" len="med"/>
                      <a:tailEnd type="none" w="med" len="med"/>
                    </a:lnB>
                    <a:solidFill>
                      <a:srgbClr val="DFEAEF"/>
                    </a:solidFill>
                  </a:tcPr>
                </a:tc>
                <a:tc>
                  <a:txBody>
                    <a:bodyPr/>
                    <a:lstStyle/>
                    <a:p>
                      <a:pPr marL="0" marR="0">
                        <a:lnSpc>
                          <a:spcPct val="107000"/>
                        </a:lnSpc>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Weekly Summary of Classroom Level Data on Attendance, Student Performance, Family Concerns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95813" marR="95813" marT="0" marB="0">
                    <a:lnL w="12700" cap="flat" cmpd="sng" algn="ctr">
                      <a:solidFill>
                        <a:srgbClr val="A1C0D0"/>
                      </a:solidFill>
                      <a:prstDash val="solid"/>
                      <a:round/>
                      <a:headEnd type="none" w="med" len="med"/>
                      <a:tailEnd type="none" w="med" len="med"/>
                    </a:lnL>
                    <a:lnR w="12700" cap="flat" cmpd="sng" algn="ctr">
                      <a:solidFill>
                        <a:srgbClr val="A1C0D0"/>
                      </a:solidFill>
                      <a:prstDash val="solid"/>
                      <a:round/>
                      <a:headEnd type="none" w="med" len="med"/>
                      <a:tailEnd type="none" w="med" len="med"/>
                    </a:lnR>
                    <a:lnT w="12700" cap="flat" cmpd="sng" algn="ctr">
                      <a:solidFill>
                        <a:srgbClr val="A1C0D0"/>
                      </a:solidFill>
                      <a:prstDash val="solid"/>
                      <a:round/>
                      <a:headEnd type="none" w="med" len="med"/>
                      <a:tailEnd type="none" w="med" len="med"/>
                    </a:lnT>
                    <a:lnB w="12700" cap="flat" cmpd="sng" algn="ctr">
                      <a:solidFill>
                        <a:srgbClr val="A1C0D0"/>
                      </a:solidFill>
                      <a:prstDash val="solid"/>
                      <a:round/>
                      <a:headEnd type="none" w="med" len="med"/>
                      <a:tailEnd type="none" w="med" len="med"/>
                    </a:lnB>
                    <a:solidFill>
                      <a:srgbClr val="DFEAEF"/>
                    </a:solidFill>
                  </a:tcPr>
                </a:tc>
                <a:extLst>
                  <a:ext uri="{0D108BD9-81ED-4DB2-BD59-A6C34878D82A}">
                    <a16:rowId xmlns:a16="http://schemas.microsoft.com/office/drawing/2014/main" val="1304312990"/>
                  </a:ext>
                </a:extLst>
              </a:tr>
              <a:tr h="598424">
                <a:tc>
                  <a:txBody>
                    <a:bodyPr/>
                    <a:lstStyle/>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Director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95813" marR="95813" marT="0" marB="0">
                    <a:lnL w="12700" cap="flat" cmpd="sng" algn="ctr">
                      <a:solidFill>
                        <a:srgbClr val="A1C0D0"/>
                      </a:solidFill>
                      <a:prstDash val="solid"/>
                      <a:round/>
                      <a:headEnd type="none" w="med" len="med"/>
                      <a:tailEnd type="none" w="med" len="med"/>
                    </a:lnL>
                    <a:lnR w="12700" cap="flat" cmpd="sng" algn="ctr">
                      <a:solidFill>
                        <a:srgbClr val="A1C0D0"/>
                      </a:solidFill>
                      <a:prstDash val="solid"/>
                      <a:round/>
                      <a:headEnd type="none" w="med" len="med"/>
                      <a:tailEnd type="none" w="med" len="med"/>
                    </a:lnR>
                    <a:lnT w="12700" cap="flat" cmpd="sng" algn="ctr">
                      <a:solidFill>
                        <a:srgbClr val="A1C0D0"/>
                      </a:solidFill>
                      <a:prstDash val="solid"/>
                      <a:round/>
                      <a:headEnd type="none" w="med" len="med"/>
                      <a:tailEnd type="none" w="med" len="med"/>
                    </a:lnT>
                    <a:lnB w="12700" cap="flat" cmpd="sng" algn="ctr">
                      <a:solidFill>
                        <a:srgbClr val="A1C0D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Monthly Summary of Classroom Attendance, Teacher Assessments, Student Performance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95813" marR="95813" marT="0" marB="0">
                    <a:lnL w="12700" cap="flat" cmpd="sng" algn="ctr">
                      <a:solidFill>
                        <a:srgbClr val="A1C0D0"/>
                      </a:solidFill>
                      <a:prstDash val="solid"/>
                      <a:round/>
                      <a:headEnd type="none" w="med" len="med"/>
                      <a:tailEnd type="none" w="med" len="med"/>
                    </a:lnL>
                    <a:lnR w="12700" cap="flat" cmpd="sng" algn="ctr">
                      <a:solidFill>
                        <a:srgbClr val="A1C0D0"/>
                      </a:solidFill>
                      <a:prstDash val="solid"/>
                      <a:round/>
                      <a:headEnd type="none" w="med" len="med"/>
                      <a:tailEnd type="none" w="med" len="med"/>
                    </a:lnR>
                    <a:lnT w="12700" cap="flat" cmpd="sng" algn="ctr">
                      <a:solidFill>
                        <a:srgbClr val="A1C0D0"/>
                      </a:solidFill>
                      <a:prstDash val="solid"/>
                      <a:round/>
                      <a:headEnd type="none" w="med" len="med"/>
                      <a:tailEnd type="none" w="med" len="med"/>
                    </a:lnT>
                    <a:lnB w="12700" cap="flat" cmpd="sng" algn="ctr">
                      <a:solidFill>
                        <a:srgbClr val="A1C0D0"/>
                      </a:solidFill>
                      <a:prstDash val="solid"/>
                      <a:round/>
                      <a:headEnd type="none" w="med" len="med"/>
                      <a:tailEnd type="none" w="med" len="med"/>
                    </a:lnB>
                  </a:tcPr>
                </a:tc>
                <a:extLst>
                  <a:ext uri="{0D108BD9-81ED-4DB2-BD59-A6C34878D82A}">
                    <a16:rowId xmlns:a16="http://schemas.microsoft.com/office/drawing/2014/main" val="3417193304"/>
                  </a:ext>
                </a:extLst>
              </a:tr>
              <a:tr h="598424">
                <a:tc>
                  <a:txBody>
                    <a:bodyPr/>
                    <a:lstStyle/>
                    <a:p>
                      <a:pPr marL="0" marR="0">
                        <a:lnSpc>
                          <a:spcPct val="107000"/>
                        </a:lnSpc>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Upper Administration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95813" marR="95813" marT="0" marB="0">
                    <a:lnL w="12700" cap="flat" cmpd="sng" algn="ctr">
                      <a:solidFill>
                        <a:srgbClr val="A1C0D0"/>
                      </a:solidFill>
                      <a:prstDash val="solid"/>
                      <a:round/>
                      <a:headEnd type="none" w="med" len="med"/>
                      <a:tailEnd type="none" w="med" len="med"/>
                    </a:lnL>
                    <a:lnR w="12700" cap="flat" cmpd="sng" algn="ctr">
                      <a:solidFill>
                        <a:srgbClr val="A1C0D0"/>
                      </a:solidFill>
                      <a:prstDash val="solid"/>
                      <a:round/>
                      <a:headEnd type="none" w="med" len="med"/>
                      <a:tailEnd type="none" w="med" len="med"/>
                    </a:lnR>
                    <a:lnT w="12700" cap="flat" cmpd="sng" algn="ctr">
                      <a:solidFill>
                        <a:srgbClr val="A1C0D0"/>
                      </a:solidFill>
                      <a:prstDash val="solid"/>
                      <a:round/>
                      <a:headEnd type="none" w="med" len="med"/>
                      <a:tailEnd type="none" w="med" len="med"/>
                    </a:lnT>
                    <a:lnB w="12700" cap="flat" cmpd="sng" algn="ctr">
                      <a:solidFill>
                        <a:srgbClr val="A1C0D0"/>
                      </a:solidFill>
                      <a:prstDash val="solid"/>
                      <a:round/>
                      <a:headEnd type="none" w="med" len="med"/>
                      <a:tailEnd type="none" w="med" len="med"/>
                    </a:lnB>
                    <a:solidFill>
                      <a:srgbClr val="DFEAEF"/>
                    </a:solidFill>
                  </a:tcPr>
                </a:tc>
                <a:tc>
                  <a:txBody>
                    <a:bodyPr/>
                    <a:lstStyle/>
                    <a:p>
                      <a:pPr marL="0" marR="0">
                        <a:lnSpc>
                          <a:spcPct val="107000"/>
                        </a:lnSpc>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Quarterly Summary of Classroom Attendance, Classroom Performance, Teacher Assessments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95813" marR="95813" marT="0" marB="0">
                    <a:lnL w="12700" cap="flat" cmpd="sng" algn="ctr">
                      <a:solidFill>
                        <a:srgbClr val="A1C0D0"/>
                      </a:solidFill>
                      <a:prstDash val="solid"/>
                      <a:round/>
                      <a:headEnd type="none" w="med" len="med"/>
                      <a:tailEnd type="none" w="med" len="med"/>
                    </a:lnL>
                    <a:lnR w="12700" cap="flat" cmpd="sng" algn="ctr">
                      <a:solidFill>
                        <a:srgbClr val="A1C0D0"/>
                      </a:solidFill>
                      <a:prstDash val="solid"/>
                      <a:round/>
                      <a:headEnd type="none" w="med" len="med"/>
                      <a:tailEnd type="none" w="med" len="med"/>
                    </a:lnR>
                    <a:lnT w="12700" cap="flat" cmpd="sng" algn="ctr">
                      <a:solidFill>
                        <a:srgbClr val="A1C0D0"/>
                      </a:solidFill>
                      <a:prstDash val="solid"/>
                      <a:round/>
                      <a:headEnd type="none" w="med" len="med"/>
                      <a:tailEnd type="none" w="med" len="med"/>
                    </a:lnT>
                    <a:lnB w="12700" cap="flat" cmpd="sng" algn="ctr">
                      <a:solidFill>
                        <a:srgbClr val="A1C0D0"/>
                      </a:solidFill>
                      <a:prstDash val="solid"/>
                      <a:round/>
                      <a:headEnd type="none" w="med" len="med"/>
                      <a:tailEnd type="none" w="med" len="med"/>
                    </a:lnB>
                    <a:solidFill>
                      <a:srgbClr val="DFEAEF"/>
                    </a:solidFill>
                  </a:tcPr>
                </a:tc>
                <a:extLst>
                  <a:ext uri="{0D108BD9-81ED-4DB2-BD59-A6C34878D82A}">
                    <a16:rowId xmlns:a16="http://schemas.microsoft.com/office/drawing/2014/main" val="1097100654"/>
                  </a:ext>
                </a:extLst>
              </a:tr>
              <a:tr h="310758">
                <a:tc>
                  <a:txBody>
                    <a:bodyPr/>
                    <a:lstStyle/>
                    <a:p>
                      <a:pPr marL="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Calibri" panose="020F0502020204030204" pitchFamily="34" charset="0"/>
                        </a:rPr>
                        <a:t>CEO / Leadership Team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95813" marR="95813" marT="0" marB="0">
                    <a:lnL w="12700" cap="flat" cmpd="sng" algn="ctr">
                      <a:solidFill>
                        <a:srgbClr val="A1C0D0"/>
                      </a:solidFill>
                      <a:prstDash val="solid"/>
                      <a:round/>
                      <a:headEnd type="none" w="med" len="med"/>
                      <a:tailEnd type="none" w="med" len="med"/>
                    </a:lnL>
                    <a:lnR w="12700" cap="flat" cmpd="sng" algn="ctr">
                      <a:solidFill>
                        <a:srgbClr val="A1C0D0"/>
                      </a:solidFill>
                      <a:prstDash val="solid"/>
                      <a:round/>
                      <a:headEnd type="none" w="med" len="med"/>
                      <a:tailEnd type="none" w="med" len="med"/>
                    </a:lnR>
                    <a:lnT w="12700" cap="flat" cmpd="sng" algn="ctr">
                      <a:solidFill>
                        <a:srgbClr val="A1C0D0"/>
                      </a:solidFill>
                      <a:prstDash val="solid"/>
                      <a:round/>
                      <a:headEnd type="none" w="med" len="med"/>
                      <a:tailEnd type="none" w="med" len="med"/>
                    </a:lnT>
                    <a:lnB w="12700" cap="flat" cmpd="sng" algn="ctr">
                      <a:solidFill>
                        <a:srgbClr val="A1C0D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Quarterly Summary of Classroom Metrics, Center Metrics, Agency Metrics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95813" marR="95813" marT="0" marB="0">
                    <a:lnL w="12700" cap="flat" cmpd="sng" algn="ctr">
                      <a:solidFill>
                        <a:srgbClr val="A1C0D0"/>
                      </a:solidFill>
                      <a:prstDash val="solid"/>
                      <a:round/>
                      <a:headEnd type="none" w="med" len="med"/>
                      <a:tailEnd type="none" w="med" len="med"/>
                    </a:lnL>
                    <a:lnR w="12700" cap="flat" cmpd="sng" algn="ctr">
                      <a:solidFill>
                        <a:srgbClr val="A1C0D0"/>
                      </a:solidFill>
                      <a:prstDash val="solid"/>
                      <a:round/>
                      <a:headEnd type="none" w="med" len="med"/>
                      <a:tailEnd type="none" w="med" len="med"/>
                    </a:lnR>
                    <a:lnT w="12700" cap="flat" cmpd="sng" algn="ctr">
                      <a:solidFill>
                        <a:srgbClr val="A1C0D0"/>
                      </a:solidFill>
                      <a:prstDash val="solid"/>
                      <a:round/>
                      <a:headEnd type="none" w="med" len="med"/>
                      <a:tailEnd type="none" w="med" len="med"/>
                    </a:lnT>
                    <a:lnB w="12700" cap="flat" cmpd="sng" algn="ctr">
                      <a:solidFill>
                        <a:srgbClr val="A1C0D0"/>
                      </a:solidFill>
                      <a:prstDash val="solid"/>
                      <a:round/>
                      <a:headEnd type="none" w="med" len="med"/>
                      <a:tailEnd type="none" w="med" len="med"/>
                    </a:lnB>
                  </a:tcPr>
                </a:tc>
                <a:extLst>
                  <a:ext uri="{0D108BD9-81ED-4DB2-BD59-A6C34878D82A}">
                    <a16:rowId xmlns:a16="http://schemas.microsoft.com/office/drawing/2014/main" val="3637166169"/>
                  </a:ext>
                </a:extLst>
              </a:tr>
            </a:tbl>
          </a:graphicData>
        </a:graphic>
      </p:graphicFrame>
    </p:spTree>
    <p:extLst>
      <p:ext uri="{BB962C8B-B14F-4D97-AF65-F5344CB8AC3E}">
        <p14:creationId xmlns:p14="http://schemas.microsoft.com/office/powerpoint/2010/main" val="5306751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A71AB-161B-4297-8D90-321DF04428BF}"/>
              </a:ext>
            </a:extLst>
          </p:cNvPr>
          <p:cNvSpPr>
            <a:spLocks noGrp="1"/>
          </p:cNvSpPr>
          <p:nvPr>
            <p:ph type="title"/>
          </p:nvPr>
        </p:nvSpPr>
        <p:spPr>
          <a:xfrm>
            <a:off x="1069848" y="4590661"/>
            <a:ext cx="10210862" cy="1065690"/>
          </a:xfrm>
        </p:spPr>
        <p:txBody>
          <a:bodyPr vert="horz" lIns="91440" tIns="45720" rIns="91440" bIns="45720" rtlCol="0" anchor="b">
            <a:normAutofit fontScale="90000"/>
          </a:bodyPr>
          <a:lstStyle/>
          <a:p>
            <a:r>
              <a:rPr lang="en-US" sz="4100" spc="-100"/>
              <a:t>How is data being incorporated into operations?</a:t>
            </a:r>
          </a:p>
        </p:txBody>
      </p:sp>
      <p:graphicFrame>
        <p:nvGraphicFramePr>
          <p:cNvPr id="6" name="Content Placeholder 5">
            <a:extLst>
              <a:ext uri="{FF2B5EF4-FFF2-40B4-BE49-F238E27FC236}">
                <a16:creationId xmlns:a16="http://schemas.microsoft.com/office/drawing/2014/main" id="{F9B550C2-A92B-4C0B-BAB9-36855A0D5C3E}"/>
              </a:ext>
            </a:extLst>
          </p:cNvPr>
          <p:cNvGraphicFramePr>
            <a:graphicFrameLocks noGrp="1"/>
          </p:cNvGraphicFramePr>
          <p:nvPr>
            <p:ph sz="half" idx="2"/>
          </p:nvPr>
        </p:nvGraphicFramePr>
        <p:xfrm>
          <a:off x="1069847" y="539967"/>
          <a:ext cx="10637524" cy="3711403"/>
        </p:xfrm>
        <a:graphic>
          <a:graphicData uri="http://schemas.openxmlformats.org/drawingml/2006/table">
            <a:tbl>
              <a:tblPr firstRow="1" firstCol="1" bandRow="1">
                <a:tableStyleId>{69012ECD-51FC-41F1-AA8D-1B2483CD663E}</a:tableStyleId>
              </a:tblPr>
              <a:tblGrid>
                <a:gridCol w="1991428">
                  <a:extLst>
                    <a:ext uri="{9D8B030D-6E8A-4147-A177-3AD203B41FA5}">
                      <a16:colId xmlns:a16="http://schemas.microsoft.com/office/drawing/2014/main" val="2092574800"/>
                    </a:ext>
                  </a:extLst>
                </a:gridCol>
                <a:gridCol w="1130750">
                  <a:extLst>
                    <a:ext uri="{9D8B030D-6E8A-4147-A177-3AD203B41FA5}">
                      <a16:colId xmlns:a16="http://schemas.microsoft.com/office/drawing/2014/main" val="1135443042"/>
                    </a:ext>
                  </a:extLst>
                </a:gridCol>
                <a:gridCol w="813008">
                  <a:extLst>
                    <a:ext uri="{9D8B030D-6E8A-4147-A177-3AD203B41FA5}">
                      <a16:colId xmlns:a16="http://schemas.microsoft.com/office/drawing/2014/main" val="3779075967"/>
                    </a:ext>
                  </a:extLst>
                </a:gridCol>
                <a:gridCol w="1210956">
                  <a:extLst>
                    <a:ext uri="{9D8B030D-6E8A-4147-A177-3AD203B41FA5}">
                      <a16:colId xmlns:a16="http://schemas.microsoft.com/office/drawing/2014/main" val="1590125365"/>
                    </a:ext>
                  </a:extLst>
                </a:gridCol>
                <a:gridCol w="1106071">
                  <a:extLst>
                    <a:ext uri="{9D8B030D-6E8A-4147-A177-3AD203B41FA5}">
                      <a16:colId xmlns:a16="http://schemas.microsoft.com/office/drawing/2014/main" val="535343626"/>
                    </a:ext>
                  </a:extLst>
                </a:gridCol>
                <a:gridCol w="1491468">
                  <a:extLst>
                    <a:ext uri="{9D8B030D-6E8A-4147-A177-3AD203B41FA5}">
                      <a16:colId xmlns:a16="http://schemas.microsoft.com/office/drawing/2014/main" val="1151477895"/>
                    </a:ext>
                  </a:extLst>
                </a:gridCol>
                <a:gridCol w="1618159">
                  <a:extLst>
                    <a:ext uri="{9D8B030D-6E8A-4147-A177-3AD203B41FA5}">
                      <a16:colId xmlns:a16="http://schemas.microsoft.com/office/drawing/2014/main" val="242248438"/>
                    </a:ext>
                  </a:extLst>
                </a:gridCol>
                <a:gridCol w="1275684">
                  <a:extLst>
                    <a:ext uri="{9D8B030D-6E8A-4147-A177-3AD203B41FA5}">
                      <a16:colId xmlns:a16="http://schemas.microsoft.com/office/drawing/2014/main" val="3619786454"/>
                    </a:ext>
                  </a:extLst>
                </a:gridCol>
              </a:tblGrid>
              <a:tr h="859063">
                <a:tc>
                  <a:txBody>
                    <a:bodyPr/>
                    <a:lstStyle/>
                    <a:p>
                      <a:pPr marL="0" marR="0" indent="-466344" algn="r" fontAlgn="t">
                        <a:lnSpc>
                          <a:spcPct val="107000"/>
                        </a:lnSpc>
                        <a:spcBef>
                          <a:spcPts val="0"/>
                        </a:spcBef>
                        <a:spcAft>
                          <a:spcPts val="0"/>
                        </a:spcAft>
                      </a:pPr>
                      <a:r>
                        <a:rPr lang="en-US" sz="1700" b="1" u="none" strike="noStrike">
                          <a:effectLst/>
                        </a:rPr>
                        <a:t>Data Level </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1" u="none" strike="noStrike">
                          <a:solidFill>
                            <a:srgbClr val="000000"/>
                          </a:solidFill>
                          <a:effectLst/>
                        </a:rPr>
                        <a:t>Student / Family</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1" u="none" strike="noStrike">
                          <a:solidFill>
                            <a:srgbClr val="000000"/>
                          </a:solidFill>
                          <a:effectLst/>
                        </a:rPr>
                        <a:t>Staff</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1" u="none" strike="noStrike">
                          <a:solidFill>
                            <a:srgbClr val="000000"/>
                          </a:solidFill>
                          <a:effectLst/>
                        </a:rPr>
                        <a:t>Program</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1" u="none" strike="noStrike">
                          <a:solidFill>
                            <a:srgbClr val="000000"/>
                          </a:solidFill>
                          <a:effectLst/>
                        </a:rPr>
                        <a:t>Agency</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1" u="none" strike="noStrike">
                          <a:solidFill>
                            <a:srgbClr val="000000"/>
                          </a:solidFill>
                          <a:effectLst/>
                        </a:rPr>
                        <a:t>Data Validity</a:t>
                      </a:r>
                      <a:endParaRPr lang="en-US" sz="2900" b="0" u="none" strike="noStrike">
                        <a:effectLst/>
                      </a:endParaRPr>
                    </a:p>
                    <a:p>
                      <a:pPr marL="0" marR="0" algn="ctr" fontAlgn="t">
                        <a:lnSpc>
                          <a:spcPct val="107000"/>
                        </a:lnSpc>
                        <a:spcBef>
                          <a:spcPts val="0"/>
                        </a:spcBef>
                        <a:spcAft>
                          <a:spcPts val="0"/>
                        </a:spcAft>
                      </a:pPr>
                      <a:r>
                        <a:rPr lang="en-US" sz="1700" b="1" u="none" strike="noStrike">
                          <a:solidFill>
                            <a:srgbClr val="000000"/>
                          </a:solidFill>
                          <a:effectLst/>
                        </a:rPr>
                        <a:t>Documented</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1" u="none" strike="noStrike">
                          <a:solidFill>
                            <a:srgbClr val="000000"/>
                          </a:solidFill>
                          <a:effectLst/>
                        </a:rPr>
                        <a:t>Data Reliability</a:t>
                      </a:r>
                      <a:endParaRPr lang="en-US" sz="2900" b="0" u="none" strike="noStrike">
                        <a:effectLst/>
                      </a:endParaRPr>
                    </a:p>
                    <a:p>
                      <a:pPr marL="0" marR="0" algn="ctr" fontAlgn="t">
                        <a:lnSpc>
                          <a:spcPct val="107000"/>
                        </a:lnSpc>
                        <a:spcBef>
                          <a:spcPts val="0"/>
                        </a:spcBef>
                        <a:spcAft>
                          <a:spcPts val="0"/>
                        </a:spcAft>
                      </a:pPr>
                      <a:r>
                        <a:rPr lang="en-US" sz="1700" b="1" u="none" strike="noStrike">
                          <a:solidFill>
                            <a:srgbClr val="000000"/>
                          </a:solidFill>
                          <a:effectLst/>
                        </a:rPr>
                        <a:t>Documented</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1" u="none" strike="noStrike" dirty="0">
                          <a:solidFill>
                            <a:srgbClr val="000000"/>
                          </a:solidFill>
                          <a:effectLst/>
                        </a:rPr>
                        <a:t>Reporting Frequency</a:t>
                      </a:r>
                      <a:endParaRPr lang="en-US" sz="2900" b="0" i="0" u="none" strike="noStrike" dirty="0">
                        <a:effectLst/>
                        <a:latin typeface="Arial" panose="020B0604020202020204" pitchFamily="34" charset="0"/>
                      </a:endParaRPr>
                    </a:p>
                  </a:txBody>
                  <a:tcPr marL="110974" marR="110974" marT="15413" marB="0"/>
                </a:tc>
                <a:extLst>
                  <a:ext uri="{0D108BD9-81ED-4DB2-BD59-A6C34878D82A}">
                    <a16:rowId xmlns:a16="http://schemas.microsoft.com/office/drawing/2014/main" val="1621156275"/>
                  </a:ext>
                </a:extLst>
              </a:tr>
              <a:tr h="621281">
                <a:tc>
                  <a:txBody>
                    <a:bodyPr/>
                    <a:lstStyle/>
                    <a:p>
                      <a:pPr marL="0" marR="0" algn="r" fontAlgn="t">
                        <a:lnSpc>
                          <a:spcPct val="107000"/>
                        </a:lnSpc>
                        <a:spcBef>
                          <a:spcPts val="0"/>
                        </a:spcBef>
                        <a:spcAft>
                          <a:spcPts val="0"/>
                        </a:spcAft>
                      </a:pPr>
                      <a:r>
                        <a:rPr lang="en-US" sz="1700" b="0" u="none" strike="noStrike">
                          <a:solidFill>
                            <a:srgbClr val="000000"/>
                          </a:solidFill>
                          <a:effectLst/>
                        </a:rPr>
                        <a:t>Classroom Teacher</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0" u="none" strike="noStrike">
                          <a:solidFill>
                            <a:srgbClr val="000000"/>
                          </a:solidFill>
                          <a:effectLst/>
                        </a:rPr>
                        <a:t>Yes</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0" u="none" strike="noStrike">
                          <a:solidFill>
                            <a:srgbClr val="000000"/>
                          </a:solidFill>
                          <a:effectLst/>
                        </a:rPr>
                        <a:t>No</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0" u="none" strike="noStrike">
                          <a:solidFill>
                            <a:srgbClr val="000000"/>
                          </a:solidFill>
                          <a:effectLst/>
                        </a:rPr>
                        <a:t>Yes</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0" u="none" strike="noStrike">
                          <a:solidFill>
                            <a:srgbClr val="000000"/>
                          </a:solidFill>
                          <a:effectLst/>
                        </a:rPr>
                        <a:t>No</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0" u="none" strike="noStrike">
                          <a:solidFill>
                            <a:srgbClr val="000000"/>
                          </a:solidFill>
                          <a:effectLst/>
                        </a:rPr>
                        <a:t>Yes</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0" u="none" strike="noStrike">
                          <a:solidFill>
                            <a:srgbClr val="000000"/>
                          </a:solidFill>
                          <a:effectLst/>
                        </a:rPr>
                        <a:t>Yes</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0" u="none" strike="noStrike">
                          <a:solidFill>
                            <a:srgbClr val="000000"/>
                          </a:solidFill>
                          <a:effectLst/>
                        </a:rPr>
                        <a:t>Weekly</a:t>
                      </a:r>
                      <a:endParaRPr lang="en-US" sz="2900" b="0" i="0" u="none" strike="noStrike">
                        <a:effectLst/>
                        <a:latin typeface="Arial" panose="020B0604020202020204" pitchFamily="34" charset="0"/>
                      </a:endParaRPr>
                    </a:p>
                  </a:txBody>
                  <a:tcPr marL="110974" marR="110974" marT="15413" marB="0"/>
                </a:tc>
                <a:extLst>
                  <a:ext uri="{0D108BD9-81ED-4DB2-BD59-A6C34878D82A}">
                    <a16:rowId xmlns:a16="http://schemas.microsoft.com/office/drawing/2014/main" val="1601762495"/>
                  </a:ext>
                </a:extLst>
              </a:tr>
              <a:tr h="621281">
                <a:tc>
                  <a:txBody>
                    <a:bodyPr/>
                    <a:lstStyle/>
                    <a:p>
                      <a:pPr marL="0" marR="0" algn="r" fontAlgn="t">
                        <a:lnSpc>
                          <a:spcPct val="107000"/>
                        </a:lnSpc>
                        <a:spcBef>
                          <a:spcPts val="0"/>
                        </a:spcBef>
                        <a:spcAft>
                          <a:spcPts val="0"/>
                        </a:spcAft>
                      </a:pPr>
                      <a:r>
                        <a:rPr lang="en-US" sz="1700" b="0" u="none" strike="noStrike">
                          <a:solidFill>
                            <a:srgbClr val="000000"/>
                          </a:solidFill>
                          <a:effectLst/>
                        </a:rPr>
                        <a:t>Family Service Worker</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0" u="none" strike="noStrike">
                          <a:effectLst/>
                        </a:rPr>
                        <a:t>Yes</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0" u="none" strike="noStrike">
                          <a:effectLst/>
                        </a:rPr>
                        <a:t>No</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0" u="none" strike="noStrike">
                          <a:effectLst/>
                        </a:rPr>
                        <a:t>Yes</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0" u="none" strike="noStrike">
                          <a:effectLst/>
                        </a:rPr>
                        <a:t>No</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0" u="none" strike="noStrike">
                          <a:effectLst/>
                        </a:rPr>
                        <a:t>Yes</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0" u="none" strike="noStrike">
                          <a:effectLst/>
                        </a:rPr>
                        <a:t>Yes</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0" u="none" strike="noStrike">
                          <a:effectLst/>
                        </a:rPr>
                        <a:t>Weekly</a:t>
                      </a:r>
                      <a:endParaRPr lang="en-US" sz="2900" b="0" i="0" u="none" strike="noStrike">
                        <a:effectLst/>
                        <a:latin typeface="Arial" panose="020B0604020202020204" pitchFamily="34" charset="0"/>
                      </a:endParaRPr>
                    </a:p>
                  </a:txBody>
                  <a:tcPr marL="110974" marR="110974" marT="15413" marB="0"/>
                </a:tc>
                <a:extLst>
                  <a:ext uri="{0D108BD9-81ED-4DB2-BD59-A6C34878D82A}">
                    <a16:rowId xmlns:a16="http://schemas.microsoft.com/office/drawing/2014/main" val="3411047186"/>
                  </a:ext>
                </a:extLst>
              </a:tr>
              <a:tr h="336116">
                <a:tc>
                  <a:txBody>
                    <a:bodyPr/>
                    <a:lstStyle/>
                    <a:p>
                      <a:pPr marL="0" marR="0" algn="r" fontAlgn="t">
                        <a:lnSpc>
                          <a:spcPct val="107000"/>
                        </a:lnSpc>
                        <a:spcBef>
                          <a:spcPts val="0"/>
                        </a:spcBef>
                        <a:spcAft>
                          <a:spcPts val="0"/>
                        </a:spcAft>
                      </a:pPr>
                      <a:r>
                        <a:rPr lang="en-US" sz="1700" b="0" u="none" strike="noStrike">
                          <a:solidFill>
                            <a:srgbClr val="000000"/>
                          </a:solidFill>
                          <a:effectLst/>
                        </a:rPr>
                        <a:t>Center Leader</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0" u="none" strike="noStrike">
                          <a:solidFill>
                            <a:srgbClr val="000000"/>
                          </a:solidFill>
                          <a:effectLst/>
                        </a:rPr>
                        <a:t>Yes</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0" u="none" strike="noStrike">
                          <a:solidFill>
                            <a:srgbClr val="000000"/>
                          </a:solidFill>
                          <a:effectLst/>
                        </a:rPr>
                        <a:t>Yes</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0" u="none" strike="noStrike">
                          <a:solidFill>
                            <a:srgbClr val="000000"/>
                          </a:solidFill>
                          <a:effectLst/>
                        </a:rPr>
                        <a:t>Yes</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0" u="none" strike="noStrike">
                          <a:solidFill>
                            <a:srgbClr val="000000"/>
                          </a:solidFill>
                          <a:effectLst/>
                        </a:rPr>
                        <a:t>No</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0" u="none" strike="noStrike">
                          <a:solidFill>
                            <a:srgbClr val="000000"/>
                          </a:solidFill>
                          <a:effectLst/>
                        </a:rPr>
                        <a:t>Yes</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0" u="none" strike="noStrike">
                          <a:solidFill>
                            <a:srgbClr val="000000"/>
                          </a:solidFill>
                          <a:effectLst/>
                        </a:rPr>
                        <a:t>Yes</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0" u="none" strike="noStrike">
                          <a:solidFill>
                            <a:srgbClr val="000000"/>
                          </a:solidFill>
                          <a:effectLst/>
                        </a:rPr>
                        <a:t>Weekly</a:t>
                      </a:r>
                      <a:endParaRPr lang="en-US" sz="2900" b="0" i="0" u="none" strike="noStrike">
                        <a:effectLst/>
                        <a:latin typeface="Arial" panose="020B0604020202020204" pitchFamily="34" charset="0"/>
                      </a:endParaRPr>
                    </a:p>
                  </a:txBody>
                  <a:tcPr marL="110974" marR="110974" marT="15413" marB="0"/>
                </a:tc>
                <a:extLst>
                  <a:ext uri="{0D108BD9-81ED-4DB2-BD59-A6C34878D82A}">
                    <a16:rowId xmlns:a16="http://schemas.microsoft.com/office/drawing/2014/main" val="84402358"/>
                  </a:ext>
                </a:extLst>
              </a:tr>
              <a:tr h="336116">
                <a:tc>
                  <a:txBody>
                    <a:bodyPr/>
                    <a:lstStyle/>
                    <a:p>
                      <a:pPr marL="0" marR="0" algn="r" fontAlgn="t">
                        <a:lnSpc>
                          <a:spcPct val="107000"/>
                        </a:lnSpc>
                        <a:spcBef>
                          <a:spcPts val="0"/>
                        </a:spcBef>
                        <a:spcAft>
                          <a:spcPts val="0"/>
                        </a:spcAft>
                      </a:pPr>
                      <a:r>
                        <a:rPr lang="en-US" sz="1700" b="0" u="none" strike="noStrike">
                          <a:solidFill>
                            <a:srgbClr val="000000"/>
                          </a:solidFill>
                          <a:effectLst/>
                        </a:rPr>
                        <a:t>Director</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0" u="none" strike="noStrike">
                          <a:effectLst/>
                        </a:rPr>
                        <a:t>No</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0" u="none" strike="noStrike">
                          <a:effectLst/>
                        </a:rPr>
                        <a:t>Yes</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0" u="none" strike="noStrike">
                          <a:effectLst/>
                        </a:rPr>
                        <a:t>Yes</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0" u="none" strike="noStrike">
                          <a:effectLst/>
                        </a:rPr>
                        <a:t>Yes</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0" u="none" strike="noStrike">
                          <a:effectLst/>
                        </a:rPr>
                        <a:t>Yes</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0" u="none" strike="noStrike">
                          <a:effectLst/>
                        </a:rPr>
                        <a:t>Yes</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0" u="none" strike="noStrike">
                          <a:effectLst/>
                        </a:rPr>
                        <a:t>Monthly</a:t>
                      </a:r>
                      <a:endParaRPr lang="en-US" sz="2900" b="0" i="0" u="none" strike="noStrike">
                        <a:effectLst/>
                        <a:latin typeface="Arial" panose="020B0604020202020204" pitchFamily="34" charset="0"/>
                      </a:endParaRPr>
                    </a:p>
                  </a:txBody>
                  <a:tcPr marL="110974" marR="110974" marT="15413" marB="0"/>
                </a:tc>
                <a:extLst>
                  <a:ext uri="{0D108BD9-81ED-4DB2-BD59-A6C34878D82A}">
                    <a16:rowId xmlns:a16="http://schemas.microsoft.com/office/drawing/2014/main" val="1009780092"/>
                  </a:ext>
                </a:extLst>
              </a:tr>
              <a:tr h="336116">
                <a:tc>
                  <a:txBody>
                    <a:bodyPr/>
                    <a:lstStyle/>
                    <a:p>
                      <a:pPr marL="0" marR="0" algn="r" fontAlgn="t">
                        <a:lnSpc>
                          <a:spcPct val="107000"/>
                        </a:lnSpc>
                        <a:spcBef>
                          <a:spcPts val="0"/>
                        </a:spcBef>
                        <a:spcAft>
                          <a:spcPts val="0"/>
                        </a:spcAft>
                      </a:pPr>
                      <a:r>
                        <a:rPr lang="en-US" sz="1700" b="0" u="none" strike="noStrike">
                          <a:solidFill>
                            <a:srgbClr val="000000"/>
                          </a:solidFill>
                          <a:effectLst/>
                        </a:rPr>
                        <a:t>Upper Admin</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0" u="none" strike="noStrike">
                          <a:solidFill>
                            <a:srgbClr val="000000"/>
                          </a:solidFill>
                          <a:effectLst/>
                        </a:rPr>
                        <a:t>No</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0" u="none" strike="noStrike">
                          <a:solidFill>
                            <a:srgbClr val="000000"/>
                          </a:solidFill>
                          <a:effectLst/>
                        </a:rPr>
                        <a:t>No</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0" u="none" strike="noStrike">
                          <a:solidFill>
                            <a:srgbClr val="000000"/>
                          </a:solidFill>
                          <a:effectLst/>
                        </a:rPr>
                        <a:t>Yes</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0" u="none" strike="noStrike">
                          <a:solidFill>
                            <a:srgbClr val="000000"/>
                          </a:solidFill>
                          <a:effectLst/>
                        </a:rPr>
                        <a:t>Yes</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0" u="none" strike="noStrike">
                          <a:solidFill>
                            <a:srgbClr val="000000"/>
                          </a:solidFill>
                          <a:effectLst/>
                        </a:rPr>
                        <a:t>Yes</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0" u="none" strike="noStrike">
                          <a:solidFill>
                            <a:srgbClr val="000000"/>
                          </a:solidFill>
                          <a:effectLst/>
                        </a:rPr>
                        <a:t>Yes</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0" u="none" strike="noStrike">
                          <a:solidFill>
                            <a:srgbClr val="000000"/>
                          </a:solidFill>
                          <a:effectLst/>
                        </a:rPr>
                        <a:t>Monthly</a:t>
                      </a:r>
                      <a:endParaRPr lang="en-US" sz="2900" b="0" i="0" u="none" strike="noStrike">
                        <a:effectLst/>
                        <a:latin typeface="Arial" panose="020B0604020202020204" pitchFamily="34" charset="0"/>
                      </a:endParaRPr>
                    </a:p>
                  </a:txBody>
                  <a:tcPr marL="110974" marR="110974" marT="15413" marB="0"/>
                </a:tc>
                <a:extLst>
                  <a:ext uri="{0D108BD9-81ED-4DB2-BD59-A6C34878D82A}">
                    <a16:rowId xmlns:a16="http://schemas.microsoft.com/office/drawing/2014/main" val="2895635074"/>
                  </a:ext>
                </a:extLst>
              </a:tr>
              <a:tr h="336116">
                <a:tc>
                  <a:txBody>
                    <a:bodyPr/>
                    <a:lstStyle/>
                    <a:p>
                      <a:pPr marL="0" marR="0" algn="r" fontAlgn="t">
                        <a:lnSpc>
                          <a:spcPct val="107000"/>
                        </a:lnSpc>
                        <a:spcBef>
                          <a:spcPts val="0"/>
                        </a:spcBef>
                        <a:spcAft>
                          <a:spcPts val="0"/>
                        </a:spcAft>
                      </a:pPr>
                      <a:r>
                        <a:rPr lang="en-US" sz="1700" b="0" u="none" strike="noStrike">
                          <a:solidFill>
                            <a:srgbClr val="000000"/>
                          </a:solidFill>
                          <a:effectLst/>
                        </a:rPr>
                        <a:t>CEO/Leadership</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0" u="none" strike="noStrike">
                          <a:effectLst/>
                        </a:rPr>
                        <a:t>No</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0" u="none" strike="noStrike">
                          <a:effectLst/>
                        </a:rPr>
                        <a:t>No</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0" u="none" strike="noStrike">
                          <a:effectLst/>
                        </a:rPr>
                        <a:t>Yes</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0" u="none" strike="noStrike">
                          <a:effectLst/>
                        </a:rPr>
                        <a:t>Yes</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0" u="none" strike="noStrike">
                          <a:effectLst/>
                        </a:rPr>
                        <a:t>Yes</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0" u="none" strike="noStrike">
                          <a:effectLst/>
                        </a:rPr>
                        <a:t>Yes</a:t>
                      </a:r>
                      <a:endParaRPr lang="en-US" sz="2900" b="0" i="0" u="none" strike="noStrike">
                        <a:effectLst/>
                        <a:latin typeface="Arial" panose="020B0604020202020204" pitchFamily="34" charset="0"/>
                      </a:endParaRPr>
                    </a:p>
                  </a:txBody>
                  <a:tcPr marL="110974" marR="110974" marT="15413" marB="0"/>
                </a:tc>
                <a:tc>
                  <a:txBody>
                    <a:bodyPr/>
                    <a:lstStyle/>
                    <a:p>
                      <a:pPr marL="0" marR="0" algn="ctr" fontAlgn="t">
                        <a:lnSpc>
                          <a:spcPct val="107000"/>
                        </a:lnSpc>
                        <a:spcBef>
                          <a:spcPts val="0"/>
                        </a:spcBef>
                        <a:spcAft>
                          <a:spcPts val="0"/>
                        </a:spcAft>
                      </a:pPr>
                      <a:r>
                        <a:rPr lang="en-US" sz="1700" b="0" u="none" strike="noStrike">
                          <a:effectLst/>
                        </a:rPr>
                        <a:t>Quarterly</a:t>
                      </a:r>
                      <a:endParaRPr lang="en-US" sz="2900" b="0" i="0" u="none" strike="noStrike">
                        <a:effectLst/>
                        <a:latin typeface="Arial" panose="020B0604020202020204" pitchFamily="34" charset="0"/>
                      </a:endParaRPr>
                    </a:p>
                  </a:txBody>
                  <a:tcPr marL="110974" marR="110974" marT="15413" marB="0"/>
                </a:tc>
                <a:extLst>
                  <a:ext uri="{0D108BD9-81ED-4DB2-BD59-A6C34878D82A}">
                    <a16:rowId xmlns:a16="http://schemas.microsoft.com/office/drawing/2014/main" val="633419607"/>
                  </a:ext>
                </a:extLst>
              </a:tr>
            </a:tbl>
          </a:graphicData>
        </a:graphic>
      </p:graphicFrame>
    </p:spTree>
    <p:extLst>
      <p:ext uri="{BB962C8B-B14F-4D97-AF65-F5344CB8AC3E}">
        <p14:creationId xmlns:p14="http://schemas.microsoft.com/office/powerpoint/2010/main" val="37482412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Picture 4" descr="Mother and daughter reading book on bed">
            <a:extLst>
              <a:ext uri="{FF2B5EF4-FFF2-40B4-BE49-F238E27FC236}">
                <a16:creationId xmlns:a16="http://schemas.microsoft.com/office/drawing/2014/main" id="{FF46E719-7D33-4A50-BDAD-F86779C6C6DD}"/>
              </a:ext>
            </a:extLst>
          </p:cNvPr>
          <p:cNvPicPr>
            <a:picLocks noChangeAspect="1"/>
          </p:cNvPicPr>
          <p:nvPr/>
        </p:nvPicPr>
        <p:blipFill rotWithShape="1">
          <a:blip r:embed="rId2">
            <a:extLst>
              <a:ext uri="{28A0092B-C50C-407E-A947-70E740481C1C}">
                <a14:useLocalDpi xmlns:a14="http://schemas.microsoft.com/office/drawing/2010/main" val="0"/>
              </a:ext>
            </a:extLst>
          </a:blip>
          <a:srcRect t="8241" b="7490"/>
          <a:stretch/>
        </p:blipFill>
        <p:spPr>
          <a:xfrm>
            <a:off x="20" y="10"/>
            <a:ext cx="12191980" cy="6857990"/>
          </a:xfrm>
          <a:prstGeom prst="rect">
            <a:avLst/>
          </a:prstGeom>
        </p:spPr>
      </p:pic>
      <p:sp>
        <p:nvSpPr>
          <p:cNvPr id="2" name="Title 1">
            <a:extLst>
              <a:ext uri="{FF2B5EF4-FFF2-40B4-BE49-F238E27FC236}">
                <a16:creationId xmlns:a16="http://schemas.microsoft.com/office/drawing/2014/main" id="{6CD6CDEE-AEEE-4B63-B6AC-AD7C9D89A987}"/>
              </a:ext>
            </a:extLst>
          </p:cNvPr>
          <p:cNvSpPr>
            <a:spLocks noGrp="1"/>
          </p:cNvSpPr>
          <p:nvPr>
            <p:ph type="title"/>
          </p:nvPr>
        </p:nvSpPr>
        <p:spPr>
          <a:xfrm>
            <a:off x="1600200" y="2386744"/>
            <a:ext cx="8991600" cy="1645920"/>
          </a:xfrm>
          <a:solidFill>
            <a:schemeClr val="bg1">
              <a:alpha val="60000"/>
            </a:schemeClr>
          </a:solidFill>
          <a:ln>
            <a:solidFill>
              <a:schemeClr val="tx1"/>
            </a:solidFill>
          </a:ln>
        </p:spPr>
        <p:txBody>
          <a:bodyPr vert="horz" lIns="274320" tIns="182880" rIns="274320" bIns="182880" rtlCol="0" anchor="ctr" anchorCtr="1">
            <a:normAutofit/>
          </a:bodyPr>
          <a:lstStyle/>
          <a:p>
            <a:r>
              <a:rPr lang="en-US">
                <a:solidFill>
                  <a:schemeClr val="tx1"/>
                </a:solidFill>
              </a:rPr>
              <a:t>Family Inclusion Assessment</a:t>
            </a:r>
            <a:br>
              <a:rPr lang="en-US">
                <a:solidFill>
                  <a:schemeClr val="tx1"/>
                </a:solidFill>
              </a:rPr>
            </a:br>
            <a:endParaRPr lang="en-US">
              <a:solidFill>
                <a:schemeClr val="tx1"/>
              </a:solidFill>
            </a:endParaRPr>
          </a:p>
        </p:txBody>
      </p:sp>
    </p:spTree>
    <p:extLst>
      <p:ext uri="{BB962C8B-B14F-4D97-AF65-F5344CB8AC3E}">
        <p14:creationId xmlns:p14="http://schemas.microsoft.com/office/powerpoint/2010/main" val="23761106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8A835F-112E-4173-99AA-1E78FEF8F626}"/>
              </a:ext>
            </a:extLst>
          </p:cNvPr>
          <p:cNvPicPr>
            <a:picLocks noChangeAspect="1"/>
          </p:cNvPicPr>
          <p:nvPr/>
        </p:nvPicPr>
        <p:blipFill>
          <a:blip r:embed="rId2"/>
          <a:stretch>
            <a:fillRect/>
          </a:stretch>
        </p:blipFill>
        <p:spPr>
          <a:xfrm>
            <a:off x="3745149" y="459635"/>
            <a:ext cx="4698460" cy="5891485"/>
          </a:xfrm>
          <a:prstGeom prst="rect">
            <a:avLst/>
          </a:prstGeom>
        </p:spPr>
      </p:pic>
    </p:spTree>
    <p:extLst>
      <p:ext uri="{BB962C8B-B14F-4D97-AF65-F5344CB8AC3E}">
        <p14:creationId xmlns:p14="http://schemas.microsoft.com/office/powerpoint/2010/main" val="4166574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Picture 4" descr="Sea of hands in the middle">
            <a:extLst>
              <a:ext uri="{FF2B5EF4-FFF2-40B4-BE49-F238E27FC236}">
                <a16:creationId xmlns:a16="http://schemas.microsoft.com/office/drawing/2014/main" id="{FF46E719-7D33-4A50-BDAD-F86779C6C6DD}"/>
              </a:ext>
            </a:extLst>
          </p:cNvPr>
          <p:cNvPicPr>
            <a:picLocks noChangeAspect="1"/>
          </p:cNvPicPr>
          <p:nvPr/>
        </p:nvPicPr>
        <p:blipFill rotWithShape="1">
          <a:blip r:embed="rId2">
            <a:extLst>
              <a:ext uri="{28A0092B-C50C-407E-A947-70E740481C1C}">
                <a14:useLocalDpi xmlns:a14="http://schemas.microsoft.com/office/drawing/2010/main" val="0"/>
              </a:ext>
            </a:extLst>
          </a:blip>
          <a:srcRect t="4901" b="10830"/>
          <a:stretch/>
        </p:blipFill>
        <p:spPr>
          <a:xfrm>
            <a:off x="20" y="10"/>
            <a:ext cx="12191980" cy="6857990"/>
          </a:xfrm>
          <a:prstGeom prst="rect">
            <a:avLst/>
          </a:prstGeom>
        </p:spPr>
      </p:pic>
      <p:sp>
        <p:nvSpPr>
          <p:cNvPr id="2" name="Title 1">
            <a:extLst>
              <a:ext uri="{FF2B5EF4-FFF2-40B4-BE49-F238E27FC236}">
                <a16:creationId xmlns:a16="http://schemas.microsoft.com/office/drawing/2014/main" id="{6CD6CDEE-AEEE-4B63-B6AC-AD7C9D89A987}"/>
              </a:ext>
            </a:extLst>
          </p:cNvPr>
          <p:cNvSpPr>
            <a:spLocks noGrp="1"/>
          </p:cNvSpPr>
          <p:nvPr>
            <p:ph type="title"/>
          </p:nvPr>
        </p:nvSpPr>
        <p:spPr>
          <a:xfrm>
            <a:off x="1600200" y="2386744"/>
            <a:ext cx="8991600" cy="1645920"/>
          </a:xfrm>
          <a:solidFill>
            <a:schemeClr val="bg1">
              <a:alpha val="60000"/>
            </a:schemeClr>
          </a:solidFill>
          <a:ln>
            <a:solidFill>
              <a:schemeClr val="tx1"/>
            </a:solidFill>
          </a:ln>
        </p:spPr>
        <p:txBody>
          <a:bodyPr vert="horz" lIns="274320" tIns="182880" rIns="274320" bIns="182880" rtlCol="0" anchor="ctr" anchorCtr="1">
            <a:normAutofit/>
          </a:bodyPr>
          <a:lstStyle/>
          <a:p>
            <a:r>
              <a:rPr lang="en-US" sz="2100">
                <a:solidFill>
                  <a:schemeClr val="tx1"/>
                </a:solidFill>
              </a:rPr>
              <a:t>Multiservice Capacity Assessment</a:t>
            </a:r>
            <a:br>
              <a:rPr lang="en-US" sz="2100">
                <a:solidFill>
                  <a:schemeClr val="tx1"/>
                </a:solidFill>
              </a:rPr>
            </a:br>
            <a:br>
              <a:rPr lang="en-US" sz="2100">
                <a:solidFill>
                  <a:schemeClr val="tx1"/>
                </a:solidFill>
              </a:rPr>
            </a:br>
            <a:br>
              <a:rPr lang="en-US" sz="2100">
                <a:solidFill>
                  <a:schemeClr val="tx1"/>
                </a:solidFill>
              </a:rPr>
            </a:br>
            <a:endParaRPr lang="en-US" sz="2100">
              <a:solidFill>
                <a:schemeClr val="tx1"/>
              </a:solidFill>
            </a:endParaRPr>
          </a:p>
        </p:txBody>
      </p:sp>
    </p:spTree>
    <p:extLst>
      <p:ext uri="{BB962C8B-B14F-4D97-AF65-F5344CB8AC3E}">
        <p14:creationId xmlns:p14="http://schemas.microsoft.com/office/powerpoint/2010/main" val="463496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A82A98-B391-703B-E938-09B3101202CE}"/>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3000">
                <a:solidFill>
                  <a:srgbClr val="FFFFFF"/>
                </a:solidFill>
              </a:rPr>
              <a:t>Without Data there is no problem</a:t>
            </a:r>
          </a:p>
        </p:txBody>
      </p:sp>
      <p:sp>
        <p:nvSpPr>
          <p:cNvPr id="3" name="Content Placeholder 2">
            <a:extLst>
              <a:ext uri="{FF2B5EF4-FFF2-40B4-BE49-F238E27FC236}">
                <a16:creationId xmlns:a16="http://schemas.microsoft.com/office/drawing/2014/main" id="{4420AFA9-1121-0E2A-B2AA-6712870F0220}"/>
              </a:ext>
            </a:extLst>
          </p:cNvPr>
          <p:cNvSpPr>
            <a:spLocks noGrp="1"/>
          </p:cNvSpPr>
          <p:nvPr>
            <p:ph idx="1"/>
          </p:nvPr>
        </p:nvSpPr>
        <p:spPr>
          <a:xfrm>
            <a:off x="5591695" y="1402080"/>
            <a:ext cx="5320696" cy="4053840"/>
          </a:xfrm>
        </p:spPr>
        <p:txBody>
          <a:bodyPr anchor="ctr">
            <a:normAutofit/>
          </a:bodyPr>
          <a:lstStyle/>
          <a:p>
            <a:r>
              <a:rPr lang="en-US" dirty="0"/>
              <a:t>The story of five-points: Jacob Riis, photojournalism of 19</a:t>
            </a:r>
            <a:r>
              <a:rPr lang="en-US" baseline="30000" dirty="0"/>
              <a:t>th</a:t>
            </a:r>
            <a:r>
              <a:rPr lang="en-US" dirty="0"/>
              <a:t> century immigrant life in New York</a:t>
            </a:r>
          </a:p>
          <a:p>
            <a:r>
              <a:rPr lang="en-US" dirty="0"/>
              <a:t>Documentary evidence from residential schools</a:t>
            </a:r>
          </a:p>
        </p:txBody>
      </p:sp>
    </p:spTree>
    <p:extLst>
      <p:ext uri="{BB962C8B-B14F-4D97-AF65-F5344CB8AC3E}">
        <p14:creationId xmlns:p14="http://schemas.microsoft.com/office/powerpoint/2010/main" val="22446623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31DF9D-AAF3-482C-9DA5-B177B602AD10}"/>
              </a:ext>
            </a:extLst>
          </p:cNvPr>
          <p:cNvPicPr>
            <a:picLocks noChangeAspect="1"/>
          </p:cNvPicPr>
          <p:nvPr/>
        </p:nvPicPr>
        <p:blipFill>
          <a:blip r:embed="rId2"/>
          <a:stretch>
            <a:fillRect/>
          </a:stretch>
        </p:blipFill>
        <p:spPr>
          <a:xfrm>
            <a:off x="3647872" y="466716"/>
            <a:ext cx="4863830" cy="5842438"/>
          </a:xfrm>
          <a:prstGeom prst="rect">
            <a:avLst/>
          </a:prstGeom>
        </p:spPr>
      </p:pic>
    </p:spTree>
    <p:extLst>
      <p:ext uri="{BB962C8B-B14F-4D97-AF65-F5344CB8AC3E}">
        <p14:creationId xmlns:p14="http://schemas.microsoft.com/office/powerpoint/2010/main" val="13304446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Picture 4" descr="Business people video conferencing">
            <a:extLst>
              <a:ext uri="{FF2B5EF4-FFF2-40B4-BE49-F238E27FC236}">
                <a16:creationId xmlns:a16="http://schemas.microsoft.com/office/drawing/2014/main" id="{FF46E719-7D33-4A50-BDAD-F86779C6C6DD}"/>
              </a:ext>
            </a:extLst>
          </p:cNvPr>
          <p:cNvPicPr>
            <a:picLocks noChangeAspect="1"/>
          </p:cNvPicPr>
          <p:nvPr/>
        </p:nvPicPr>
        <p:blipFill rotWithShape="1">
          <a:blip r:embed="rId2">
            <a:extLst>
              <a:ext uri="{28A0092B-C50C-407E-A947-70E740481C1C}">
                <a14:useLocalDpi xmlns:a14="http://schemas.microsoft.com/office/drawing/2010/main" val="0"/>
              </a:ext>
            </a:extLst>
          </a:blip>
          <a:srcRect t="10910" b="4820"/>
          <a:stretch/>
        </p:blipFill>
        <p:spPr>
          <a:xfrm>
            <a:off x="20" y="10"/>
            <a:ext cx="12191980" cy="6857990"/>
          </a:xfrm>
          <a:prstGeom prst="rect">
            <a:avLst/>
          </a:prstGeom>
        </p:spPr>
      </p:pic>
      <p:sp>
        <p:nvSpPr>
          <p:cNvPr id="2" name="Title 1">
            <a:extLst>
              <a:ext uri="{FF2B5EF4-FFF2-40B4-BE49-F238E27FC236}">
                <a16:creationId xmlns:a16="http://schemas.microsoft.com/office/drawing/2014/main" id="{6CD6CDEE-AEEE-4B63-B6AC-AD7C9D89A987}"/>
              </a:ext>
            </a:extLst>
          </p:cNvPr>
          <p:cNvSpPr>
            <a:spLocks noGrp="1"/>
          </p:cNvSpPr>
          <p:nvPr>
            <p:ph type="title"/>
          </p:nvPr>
        </p:nvSpPr>
        <p:spPr>
          <a:xfrm>
            <a:off x="1600200" y="2386744"/>
            <a:ext cx="8991600" cy="1645920"/>
          </a:xfrm>
          <a:solidFill>
            <a:schemeClr val="bg1">
              <a:alpha val="60000"/>
            </a:schemeClr>
          </a:solidFill>
          <a:ln>
            <a:solidFill>
              <a:schemeClr val="tx1"/>
            </a:solidFill>
          </a:ln>
        </p:spPr>
        <p:txBody>
          <a:bodyPr vert="horz" lIns="274320" tIns="182880" rIns="274320" bIns="182880" rtlCol="0" anchor="ctr" anchorCtr="1">
            <a:normAutofit/>
          </a:bodyPr>
          <a:lstStyle/>
          <a:p>
            <a:r>
              <a:rPr lang="en-US" sz="2100">
                <a:solidFill>
                  <a:schemeClr val="tx1"/>
                </a:solidFill>
              </a:rPr>
              <a:t>Communication Assessment</a:t>
            </a:r>
            <a:br>
              <a:rPr lang="en-US" sz="2100">
                <a:solidFill>
                  <a:schemeClr val="tx1"/>
                </a:solidFill>
              </a:rPr>
            </a:br>
            <a:br>
              <a:rPr lang="en-US" sz="2100">
                <a:solidFill>
                  <a:schemeClr val="tx1"/>
                </a:solidFill>
              </a:rPr>
            </a:br>
            <a:br>
              <a:rPr lang="en-US" sz="2100">
                <a:solidFill>
                  <a:schemeClr val="tx1"/>
                </a:solidFill>
              </a:rPr>
            </a:br>
            <a:endParaRPr lang="en-US" sz="2100">
              <a:solidFill>
                <a:schemeClr val="tx1"/>
              </a:solidFill>
            </a:endParaRPr>
          </a:p>
        </p:txBody>
      </p:sp>
    </p:spTree>
    <p:extLst>
      <p:ext uri="{BB962C8B-B14F-4D97-AF65-F5344CB8AC3E}">
        <p14:creationId xmlns:p14="http://schemas.microsoft.com/office/powerpoint/2010/main" val="21906939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06EF17-80B4-4D0F-98B9-B2BA08422C11}"/>
              </a:ext>
            </a:extLst>
          </p:cNvPr>
          <p:cNvPicPr>
            <a:picLocks noChangeAspect="1"/>
          </p:cNvPicPr>
          <p:nvPr/>
        </p:nvPicPr>
        <p:blipFill>
          <a:blip r:embed="rId2"/>
          <a:stretch>
            <a:fillRect/>
          </a:stretch>
        </p:blipFill>
        <p:spPr>
          <a:xfrm>
            <a:off x="2305456" y="491500"/>
            <a:ext cx="7568118" cy="5841835"/>
          </a:xfrm>
          <a:prstGeom prst="rect">
            <a:avLst/>
          </a:prstGeom>
        </p:spPr>
      </p:pic>
    </p:spTree>
    <p:extLst>
      <p:ext uri="{BB962C8B-B14F-4D97-AF65-F5344CB8AC3E}">
        <p14:creationId xmlns:p14="http://schemas.microsoft.com/office/powerpoint/2010/main" val="26504388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eam studying a blueprint">
            <a:extLst>
              <a:ext uri="{FF2B5EF4-FFF2-40B4-BE49-F238E27FC236}">
                <a16:creationId xmlns:a16="http://schemas.microsoft.com/office/drawing/2014/main" id="{FF46E719-7D33-4A50-BDAD-F86779C6C6DD}"/>
              </a:ext>
            </a:extLst>
          </p:cNvPr>
          <p:cNvPicPr>
            <a:picLocks noChangeAspect="1"/>
          </p:cNvPicPr>
          <p:nvPr/>
        </p:nvPicPr>
        <p:blipFill rotWithShape="1">
          <a:blip r:embed="rId3">
            <a:extLst>
              <a:ext uri="{28A0092B-C50C-407E-A947-70E740481C1C}">
                <a14:useLocalDpi xmlns:a14="http://schemas.microsoft.com/office/drawing/2010/main" val="0"/>
              </a:ext>
            </a:extLst>
          </a:blip>
          <a:srcRect r="9092" b="23373"/>
          <a:stretch/>
        </p:blipFill>
        <p:spPr>
          <a:xfrm>
            <a:off x="20" y="-1"/>
            <a:ext cx="12188932" cy="6858000"/>
          </a:xfrm>
          <a:prstGeom prst="rect">
            <a:avLst/>
          </a:prstGeom>
        </p:spPr>
      </p:pic>
      <p:sp>
        <p:nvSpPr>
          <p:cNvPr id="2" name="Title 1">
            <a:extLst>
              <a:ext uri="{FF2B5EF4-FFF2-40B4-BE49-F238E27FC236}">
                <a16:creationId xmlns:a16="http://schemas.microsoft.com/office/drawing/2014/main" id="{6CD6CDEE-AEEE-4B63-B6AC-AD7C9D89A987}"/>
              </a:ext>
            </a:extLst>
          </p:cNvPr>
          <p:cNvSpPr>
            <a:spLocks noGrp="1"/>
          </p:cNvSpPr>
          <p:nvPr>
            <p:ph type="title"/>
          </p:nvPr>
        </p:nvSpPr>
        <p:spPr>
          <a:xfrm>
            <a:off x="334557" y="1653703"/>
            <a:ext cx="3361953" cy="2470488"/>
          </a:xfrm>
        </p:spPr>
        <p:txBody>
          <a:bodyPr vert="horz" lIns="91440" tIns="45720" rIns="91440" bIns="45720" rtlCol="0" anchor="b">
            <a:normAutofit/>
          </a:bodyPr>
          <a:lstStyle/>
          <a:p>
            <a:r>
              <a:rPr lang="en-US" sz="4100">
                <a:solidFill>
                  <a:schemeClr val="tx1"/>
                </a:solidFill>
              </a:rPr>
              <a:t>Blueprint Alignment</a:t>
            </a:r>
            <a:br>
              <a:rPr lang="en-US" sz="4100">
                <a:solidFill>
                  <a:schemeClr val="tx1"/>
                </a:solidFill>
              </a:rPr>
            </a:br>
            <a:br>
              <a:rPr lang="en-US" sz="4100">
                <a:solidFill>
                  <a:schemeClr val="tx1"/>
                </a:solidFill>
              </a:rPr>
            </a:br>
            <a:endParaRPr lang="en-US" sz="4100">
              <a:solidFill>
                <a:schemeClr val="tx1"/>
              </a:solidFill>
            </a:endParaRPr>
          </a:p>
        </p:txBody>
      </p:sp>
    </p:spTree>
    <p:extLst>
      <p:ext uri="{BB962C8B-B14F-4D97-AF65-F5344CB8AC3E}">
        <p14:creationId xmlns:p14="http://schemas.microsoft.com/office/powerpoint/2010/main" val="17595950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ED9C6C-0B31-4483-B53C-E3A5120A9507}"/>
              </a:ext>
            </a:extLst>
          </p:cNvPr>
          <p:cNvPicPr>
            <a:picLocks noChangeAspect="1"/>
          </p:cNvPicPr>
          <p:nvPr/>
        </p:nvPicPr>
        <p:blipFill>
          <a:blip r:embed="rId2"/>
          <a:stretch>
            <a:fillRect/>
          </a:stretch>
        </p:blipFill>
        <p:spPr>
          <a:xfrm>
            <a:off x="790513" y="643467"/>
            <a:ext cx="4997574" cy="5571066"/>
          </a:xfrm>
          <a:prstGeom prst="rect">
            <a:avLst/>
          </a:prstGeom>
        </p:spPr>
      </p:pic>
      <p:pic>
        <p:nvPicPr>
          <p:cNvPr id="3" name="Picture 2">
            <a:extLst>
              <a:ext uri="{FF2B5EF4-FFF2-40B4-BE49-F238E27FC236}">
                <a16:creationId xmlns:a16="http://schemas.microsoft.com/office/drawing/2014/main" id="{991D66EE-BE6C-4DC1-BD7F-E3A7192739B4}"/>
              </a:ext>
            </a:extLst>
          </p:cNvPr>
          <p:cNvPicPr>
            <a:picLocks noChangeAspect="1"/>
          </p:cNvPicPr>
          <p:nvPr/>
        </p:nvPicPr>
        <p:blipFill>
          <a:blip r:embed="rId3"/>
          <a:stretch>
            <a:fillRect/>
          </a:stretch>
        </p:blipFill>
        <p:spPr>
          <a:xfrm>
            <a:off x="6256865" y="844191"/>
            <a:ext cx="5291667" cy="5169618"/>
          </a:xfrm>
          <a:prstGeom prst="rect">
            <a:avLst/>
          </a:prstGeom>
        </p:spPr>
      </p:pic>
    </p:spTree>
    <p:extLst>
      <p:ext uri="{BB962C8B-B14F-4D97-AF65-F5344CB8AC3E}">
        <p14:creationId xmlns:p14="http://schemas.microsoft.com/office/powerpoint/2010/main" val="14694467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3FBECC-232B-4F49-B450-A8B9958B7727}"/>
              </a:ext>
            </a:extLst>
          </p:cNvPr>
          <p:cNvSpPr txBox="1"/>
          <p:nvPr/>
        </p:nvSpPr>
        <p:spPr>
          <a:xfrm>
            <a:off x="1539116" y="864108"/>
            <a:ext cx="3073914" cy="5120639"/>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400" spc="-60">
                <a:solidFill>
                  <a:schemeClr val="tx1">
                    <a:lumMod val="85000"/>
                    <a:lumOff val="15000"/>
                  </a:schemeClr>
                </a:solidFill>
                <a:latin typeface="+mj-lt"/>
                <a:ea typeface="+mj-ea"/>
                <a:cs typeface="+mj-cs"/>
              </a:rPr>
              <a:t>Purpose and Use</a:t>
            </a:r>
          </a:p>
        </p:txBody>
      </p:sp>
      <p:sp>
        <p:nvSpPr>
          <p:cNvPr id="4" name="TextBox 3">
            <a:extLst>
              <a:ext uri="{FF2B5EF4-FFF2-40B4-BE49-F238E27FC236}">
                <a16:creationId xmlns:a16="http://schemas.microsoft.com/office/drawing/2014/main" id="{AD355B2F-5DEB-4E5C-94FF-C8F2D672801A}"/>
              </a:ext>
            </a:extLst>
          </p:cNvPr>
          <p:cNvSpPr txBox="1"/>
          <p:nvPr/>
        </p:nvSpPr>
        <p:spPr>
          <a:xfrm>
            <a:off x="5289229" y="864108"/>
            <a:ext cx="5910677" cy="5120640"/>
          </a:xfrm>
          <a:prstGeom prst="rect">
            <a:avLst/>
          </a:prstGeom>
        </p:spPr>
        <p:txBody>
          <a:bodyPr vert="horz" lIns="91440" tIns="45720" rIns="91440" bIns="45720" rtlCol="0" anchor="ctr">
            <a:normAutofit/>
          </a:bodyPr>
          <a:lstStyle/>
          <a:p>
            <a:pPr marL="285750" indent="-285750">
              <a:lnSpc>
                <a:spcPct val="90000"/>
              </a:lnSpc>
              <a:spcAft>
                <a:spcPts val="600"/>
              </a:spcAft>
              <a:buClr>
                <a:schemeClr val="accent1"/>
              </a:buClr>
              <a:buFont typeface="Arial" panose="020B0604020202020204" pitchFamily="34" charset="0"/>
              <a:buChar char="•"/>
            </a:pPr>
            <a:r>
              <a:rPr lang="en-US" sz="2200"/>
              <a:t>Guide creation of requests for qualifications (RFQ) and partnership proposal application requirements</a:t>
            </a:r>
          </a:p>
          <a:p>
            <a:pPr marL="285750" indent="-285750">
              <a:lnSpc>
                <a:spcPct val="90000"/>
              </a:lnSpc>
              <a:spcAft>
                <a:spcPts val="600"/>
              </a:spcAft>
              <a:buClr>
                <a:schemeClr val="accent1"/>
              </a:buClr>
              <a:buFont typeface="Arial" panose="020B0604020202020204" pitchFamily="34" charset="0"/>
              <a:buChar char="•"/>
            </a:pPr>
            <a:r>
              <a:rPr lang="en-US" sz="2200"/>
              <a:t>Guide selection of potential partner agencies</a:t>
            </a:r>
          </a:p>
          <a:p>
            <a:pPr marL="285750" indent="-285750">
              <a:lnSpc>
                <a:spcPct val="90000"/>
              </a:lnSpc>
              <a:spcAft>
                <a:spcPts val="600"/>
              </a:spcAft>
              <a:buClr>
                <a:schemeClr val="accent1"/>
              </a:buClr>
              <a:buFont typeface="Arial" panose="020B0604020202020204" pitchFamily="34" charset="0"/>
              <a:buChar char="•"/>
            </a:pPr>
            <a:r>
              <a:rPr lang="en-US" sz="2200"/>
              <a:t>Continuously monitor fidelity to the most essential features of many emerging Early Childhood Education (ECE) models</a:t>
            </a:r>
          </a:p>
          <a:p>
            <a:pPr marL="285750" indent="-285750">
              <a:lnSpc>
                <a:spcPct val="90000"/>
              </a:lnSpc>
              <a:spcAft>
                <a:spcPts val="600"/>
              </a:spcAft>
              <a:buClr>
                <a:schemeClr val="accent1"/>
              </a:buClr>
              <a:buFont typeface="Arial" panose="020B0604020202020204" pitchFamily="34" charset="0"/>
              <a:buChar char="•"/>
            </a:pPr>
            <a:r>
              <a:rPr lang="en-US" sz="2200"/>
              <a:t>Tools can be used individually or in combination</a:t>
            </a:r>
          </a:p>
          <a:p>
            <a:pPr marL="285750" indent="-285750">
              <a:lnSpc>
                <a:spcPct val="90000"/>
              </a:lnSpc>
              <a:spcAft>
                <a:spcPts val="600"/>
              </a:spcAft>
              <a:buClr>
                <a:schemeClr val="accent1"/>
              </a:buClr>
              <a:buFont typeface="Arial" panose="020B0604020202020204" pitchFamily="34" charset="0"/>
              <a:buChar char="•"/>
            </a:pPr>
            <a:r>
              <a:rPr lang="en-US" sz="2200"/>
              <a:t>Not specific to policies or practices, allows agencies to implement best practices that works within their agency culture and norm</a:t>
            </a:r>
          </a:p>
        </p:txBody>
      </p:sp>
    </p:spTree>
    <p:extLst>
      <p:ext uri="{BB962C8B-B14F-4D97-AF65-F5344CB8AC3E}">
        <p14:creationId xmlns:p14="http://schemas.microsoft.com/office/powerpoint/2010/main" val="11716436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B9611-79E6-44B7-9398-0F134EEC7E6B}"/>
              </a:ext>
            </a:extLst>
          </p:cNvPr>
          <p:cNvSpPr>
            <a:spLocks noGrp="1"/>
          </p:cNvSpPr>
          <p:nvPr>
            <p:ph type="title"/>
          </p:nvPr>
        </p:nvSpPr>
        <p:spPr>
          <a:xfrm>
            <a:off x="804672" y="2844368"/>
            <a:ext cx="5928360" cy="1188720"/>
          </a:xfrm>
          <a:solidFill>
            <a:schemeClr val="tx1">
              <a:alpha val="60000"/>
            </a:schemeClr>
          </a:solidFill>
          <a:ln>
            <a:solidFill>
              <a:schemeClr val="bg1"/>
            </a:solidFill>
          </a:ln>
        </p:spPr>
        <p:txBody>
          <a:bodyPr>
            <a:normAutofit/>
          </a:bodyPr>
          <a:lstStyle/>
          <a:p>
            <a:r>
              <a:rPr lang="en-US">
                <a:solidFill>
                  <a:schemeClr val="bg1"/>
                </a:solidFill>
              </a:rPr>
              <a:t>Priority Gaps</a:t>
            </a:r>
          </a:p>
        </p:txBody>
      </p:sp>
      <p:graphicFrame>
        <p:nvGraphicFramePr>
          <p:cNvPr id="5" name="Content Placeholder 2">
            <a:extLst>
              <a:ext uri="{FF2B5EF4-FFF2-40B4-BE49-F238E27FC236}">
                <a16:creationId xmlns:a16="http://schemas.microsoft.com/office/drawing/2014/main" id="{3B8BD960-A862-4588-A955-CC8A4210AAD4}"/>
              </a:ext>
            </a:extLst>
          </p:cNvPr>
          <p:cNvGraphicFramePr>
            <a:graphicFrameLocks noGrp="1"/>
          </p:cNvGraphicFramePr>
          <p:nvPr>
            <p:ph idx="1"/>
          </p:nvPr>
        </p:nvGraphicFramePr>
        <p:xfrm>
          <a:off x="8242273" y="973600"/>
          <a:ext cx="3374136" cy="4924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464056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D6686-462B-4836-941C-61258715C9A4}"/>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3000">
                <a:solidFill>
                  <a:srgbClr val="FFFFFF"/>
                </a:solidFill>
              </a:rPr>
              <a:t>Family Centric Approach	</a:t>
            </a:r>
          </a:p>
        </p:txBody>
      </p:sp>
      <p:sp>
        <p:nvSpPr>
          <p:cNvPr id="3" name="Content Placeholder 2">
            <a:extLst>
              <a:ext uri="{FF2B5EF4-FFF2-40B4-BE49-F238E27FC236}">
                <a16:creationId xmlns:a16="http://schemas.microsoft.com/office/drawing/2014/main" id="{14B27A57-69EE-4A9B-A9BF-A1C802A4E140}"/>
              </a:ext>
            </a:extLst>
          </p:cNvPr>
          <p:cNvSpPr>
            <a:spLocks noGrp="1"/>
          </p:cNvSpPr>
          <p:nvPr>
            <p:ph idx="1"/>
          </p:nvPr>
        </p:nvSpPr>
        <p:spPr>
          <a:xfrm>
            <a:off x="5591695" y="1402080"/>
            <a:ext cx="5320696" cy="4053840"/>
          </a:xfrm>
        </p:spPr>
        <p:txBody>
          <a:bodyPr anchor="ctr">
            <a:normAutofit/>
          </a:bodyPr>
          <a:lstStyle/>
          <a:p>
            <a:r>
              <a:rPr lang="en-US"/>
              <a:t>Defining Family Centric:</a:t>
            </a:r>
          </a:p>
          <a:p>
            <a:pPr lvl="1"/>
            <a:r>
              <a:rPr lang="en-US"/>
              <a:t>Family Input</a:t>
            </a:r>
          </a:p>
          <a:p>
            <a:pPr lvl="1"/>
            <a:r>
              <a:rPr lang="en-US"/>
              <a:t>Consideration of the entire family </a:t>
            </a:r>
            <a:endParaRPr lang="en-US" dirty="0"/>
          </a:p>
        </p:txBody>
      </p:sp>
    </p:spTree>
    <p:extLst>
      <p:ext uri="{BB962C8B-B14F-4D97-AF65-F5344CB8AC3E}">
        <p14:creationId xmlns:p14="http://schemas.microsoft.com/office/powerpoint/2010/main" val="7975534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ick figure families holding hands">
            <a:extLst>
              <a:ext uri="{FF2B5EF4-FFF2-40B4-BE49-F238E27FC236}">
                <a16:creationId xmlns:a16="http://schemas.microsoft.com/office/drawing/2014/main" id="{11F424B3-C844-B895-31C7-D20568E4A107}"/>
              </a:ext>
            </a:extLst>
          </p:cNvPr>
          <p:cNvPicPr>
            <a:picLocks noChangeAspect="1"/>
          </p:cNvPicPr>
          <p:nvPr/>
        </p:nvPicPr>
        <p:blipFill rotWithShape="1">
          <a:blip r:embed="rId2"/>
          <a:srcRect l="21043" r="5591" b="-1"/>
          <a:stretch/>
        </p:blipFill>
        <p:spPr>
          <a:xfrm>
            <a:off x="20" y="10"/>
            <a:ext cx="7537684" cy="6857990"/>
          </a:xfrm>
          <a:prstGeom prst="rect">
            <a:avLst/>
          </a:prstGeom>
        </p:spPr>
      </p:pic>
      <p:sp>
        <p:nvSpPr>
          <p:cNvPr id="2" name="Title 1">
            <a:extLst>
              <a:ext uri="{FF2B5EF4-FFF2-40B4-BE49-F238E27FC236}">
                <a16:creationId xmlns:a16="http://schemas.microsoft.com/office/drawing/2014/main" id="{31D41C3A-905E-4737-8061-1C83C698254A}"/>
              </a:ext>
            </a:extLst>
          </p:cNvPr>
          <p:cNvSpPr>
            <a:spLocks noGrp="1"/>
          </p:cNvSpPr>
          <p:nvPr>
            <p:ph type="title"/>
          </p:nvPr>
        </p:nvSpPr>
        <p:spPr>
          <a:xfrm>
            <a:off x="804672" y="2844368"/>
            <a:ext cx="5928360" cy="1188720"/>
          </a:xfrm>
          <a:solidFill>
            <a:schemeClr val="tx1">
              <a:alpha val="60000"/>
            </a:schemeClr>
          </a:solidFill>
          <a:ln>
            <a:solidFill>
              <a:schemeClr val="bg1"/>
            </a:solidFill>
          </a:ln>
        </p:spPr>
        <p:txBody>
          <a:bodyPr>
            <a:normAutofit/>
          </a:bodyPr>
          <a:lstStyle/>
          <a:p>
            <a:r>
              <a:rPr lang="en-US">
                <a:solidFill>
                  <a:schemeClr val="bg1"/>
                </a:solidFill>
              </a:rPr>
              <a:t>Family Input:</a:t>
            </a:r>
          </a:p>
        </p:txBody>
      </p:sp>
      <p:sp>
        <p:nvSpPr>
          <p:cNvPr id="3" name="Content Placeholder 2">
            <a:extLst>
              <a:ext uri="{FF2B5EF4-FFF2-40B4-BE49-F238E27FC236}">
                <a16:creationId xmlns:a16="http://schemas.microsoft.com/office/drawing/2014/main" id="{ECBF55F9-2096-4188-A78C-8A315EE7A3DF}"/>
              </a:ext>
            </a:extLst>
          </p:cNvPr>
          <p:cNvSpPr>
            <a:spLocks noGrp="1"/>
          </p:cNvSpPr>
          <p:nvPr>
            <p:ph idx="1"/>
          </p:nvPr>
        </p:nvSpPr>
        <p:spPr>
          <a:xfrm>
            <a:off x="8242273" y="973600"/>
            <a:ext cx="3374136" cy="4924280"/>
          </a:xfrm>
        </p:spPr>
        <p:txBody>
          <a:bodyPr anchor="ctr">
            <a:normAutofit/>
          </a:bodyPr>
          <a:lstStyle/>
          <a:p>
            <a:pPr marL="0" indent="0">
              <a:buNone/>
            </a:pPr>
            <a:r>
              <a:rPr lang="en-US">
                <a:solidFill>
                  <a:srgbClr val="FFFFFF"/>
                </a:solidFill>
              </a:rPr>
              <a:t>Family Centric Approach</a:t>
            </a:r>
          </a:p>
          <a:p>
            <a:pPr marL="914400" lvl="1" indent="-457200">
              <a:buFont typeface="+mj-lt"/>
              <a:buAutoNum type="arabicPeriod"/>
            </a:pPr>
            <a:r>
              <a:rPr lang="en-US">
                <a:solidFill>
                  <a:srgbClr val="FFFFFF"/>
                </a:solidFill>
              </a:rPr>
              <a:t>Defining an organizational family centric approach</a:t>
            </a:r>
          </a:p>
          <a:p>
            <a:pPr marL="914400" lvl="1" indent="-457200">
              <a:buFont typeface="+mj-lt"/>
              <a:buAutoNum type="arabicPeriod"/>
            </a:pPr>
            <a:r>
              <a:rPr lang="en-US">
                <a:solidFill>
                  <a:srgbClr val="FFFFFF"/>
                </a:solidFill>
              </a:rPr>
              <a:t>Utilizing and valuing parent voice</a:t>
            </a:r>
          </a:p>
          <a:p>
            <a:pPr marL="914400" lvl="1" indent="-457200">
              <a:buFont typeface="+mj-lt"/>
              <a:buAutoNum type="arabicPeriod"/>
            </a:pPr>
            <a:r>
              <a:rPr lang="en-US">
                <a:solidFill>
                  <a:srgbClr val="FFFFFF"/>
                </a:solidFill>
              </a:rPr>
              <a:t>Aligning screening processes to support a centralized intake process</a:t>
            </a:r>
          </a:p>
          <a:p>
            <a:endParaRPr lang="en-US">
              <a:solidFill>
                <a:srgbClr val="FFFFFF"/>
              </a:solidFill>
            </a:endParaRPr>
          </a:p>
        </p:txBody>
      </p:sp>
    </p:spTree>
    <p:extLst>
      <p:ext uri="{BB962C8B-B14F-4D97-AF65-F5344CB8AC3E}">
        <p14:creationId xmlns:p14="http://schemas.microsoft.com/office/powerpoint/2010/main" val="35271047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7BA0EB7-B1AA-43B1-9BA3-B6B011D07A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1B2942-046F-48B5-8FCB-9B72F79375D2}"/>
              </a:ext>
            </a:extLst>
          </p:cNvPr>
          <p:cNvSpPr>
            <a:spLocks noGrp="1"/>
          </p:cNvSpPr>
          <p:nvPr>
            <p:ph type="title"/>
          </p:nvPr>
        </p:nvSpPr>
        <p:spPr>
          <a:xfrm>
            <a:off x="804671" y="1290025"/>
            <a:ext cx="5291327" cy="1188720"/>
          </a:xfrm>
          <a:solidFill>
            <a:srgbClr val="FFFFFF"/>
          </a:solidFill>
          <a:ln>
            <a:solidFill>
              <a:srgbClr val="404040"/>
            </a:solidFill>
          </a:ln>
        </p:spPr>
        <p:txBody>
          <a:bodyPr>
            <a:normAutofit/>
          </a:bodyPr>
          <a:lstStyle/>
          <a:p>
            <a:r>
              <a:rPr lang="en-US">
                <a:solidFill>
                  <a:srgbClr val="262626"/>
                </a:solidFill>
              </a:rPr>
              <a:t>Utilizing Family Voice	</a:t>
            </a:r>
          </a:p>
        </p:txBody>
      </p:sp>
      <p:sp>
        <p:nvSpPr>
          <p:cNvPr id="3" name="Content Placeholder 2">
            <a:extLst>
              <a:ext uri="{FF2B5EF4-FFF2-40B4-BE49-F238E27FC236}">
                <a16:creationId xmlns:a16="http://schemas.microsoft.com/office/drawing/2014/main" id="{E7DDB1CA-2A65-422A-ADB7-72DBE4FF7135}"/>
              </a:ext>
            </a:extLst>
          </p:cNvPr>
          <p:cNvSpPr>
            <a:spLocks noGrp="1"/>
          </p:cNvSpPr>
          <p:nvPr>
            <p:ph idx="1"/>
          </p:nvPr>
        </p:nvSpPr>
        <p:spPr>
          <a:xfrm>
            <a:off x="804671" y="2858703"/>
            <a:ext cx="5285791" cy="3042547"/>
          </a:xfrm>
        </p:spPr>
        <p:txBody>
          <a:bodyPr>
            <a:normAutofit/>
          </a:bodyPr>
          <a:lstStyle/>
          <a:p>
            <a:r>
              <a:rPr lang="en-US">
                <a:solidFill>
                  <a:srgbClr val="FFFFFF"/>
                </a:solidFill>
              </a:rPr>
              <a:t>Family Advisory Committee (FAC)</a:t>
            </a:r>
          </a:p>
          <a:p>
            <a:pPr lvl="1"/>
            <a:r>
              <a:rPr lang="en-US">
                <a:solidFill>
                  <a:srgbClr val="FFFFFF"/>
                </a:solidFill>
              </a:rPr>
              <a:t>Who is selected</a:t>
            </a:r>
          </a:p>
          <a:p>
            <a:pPr lvl="1"/>
            <a:r>
              <a:rPr lang="en-US">
                <a:solidFill>
                  <a:srgbClr val="FFFFFF"/>
                </a:solidFill>
              </a:rPr>
              <a:t>How are they selected</a:t>
            </a:r>
          </a:p>
          <a:p>
            <a:r>
              <a:rPr lang="en-US">
                <a:solidFill>
                  <a:srgbClr val="FFFFFF"/>
                </a:solidFill>
              </a:rPr>
              <a:t>Capturing Family Voice</a:t>
            </a:r>
          </a:p>
          <a:p>
            <a:pPr lvl="1"/>
            <a:r>
              <a:rPr lang="en-US">
                <a:solidFill>
                  <a:srgbClr val="FFFFFF"/>
                </a:solidFill>
              </a:rPr>
              <a:t>Including meeting minutes in leadership discussions</a:t>
            </a:r>
          </a:p>
          <a:p>
            <a:pPr lvl="1"/>
            <a:r>
              <a:rPr lang="en-US">
                <a:solidFill>
                  <a:srgbClr val="FFFFFF"/>
                </a:solidFill>
              </a:rPr>
              <a:t>Family representatives on leadership / decision making teams</a:t>
            </a:r>
          </a:p>
          <a:p>
            <a:pPr lvl="1"/>
            <a:r>
              <a:rPr lang="en-US">
                <a:solidFill>
                  <a:srgbClr val="FFFFFF"/>
                </a:solidFill>
              </a:rPr>
              <a:t>Family surveys administered via FAC	</a:t>
            </a:r>
          </a:p>
          <a:p>
            <a:endParaRPr lang="en-US">
              <a:solidFill>
                <a:srgbClr val="FFFFFF"/>
              </a:solidFill>
            </a:endParaRPr>
          </a:p>
        </p:txBody>
      </p:sp>
      <p:sp>
        <p:nvSpPr>
          <p:cNvPr id="14" name="Rectangle 13">
            <a:extLst>
              <a:ext uri="{FF2B5EF4-FFF2-40B4-BE49-F238E27FC236}">
                <a16:creationId xmlns:a16="http://schemas.microsoft.com/office/drawing/2014/main" id="{D9653EDA-1A30-48B1-BF28-9986FD1D2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640080"/>
            <a:ext cx="4017264"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AF4B266-6894-41F1-94B6-1814A0EFE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0772" y="806357"/>
            <a:ext cx="3685032"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Group">
            <a:extLst>
              <a:ext uri="{FF2B5EF4-FFF2-40B4-BE49-F238E27FC236}">
                <a16:creationId xmlns:a16="http://schemas.microsoft.com/office/drawing/2014/main" id="{B41FC9DA-488C-471E-82E4-C13ECD8AB7D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65364" y="1592741"/>
            <a:ext cx="3355848" cy="3355848"/>
          </a:xfrm>
          <a:prstGeom prst="rect">
            <a:avLst/>
          </a:prstGeom>
        </p:spPr>
      </p:pic>
    </p:spTree>
    <p:extLst>
      <p:ext uri="{BB962C8B-B14F-4D97-AF65-F5344CB8AC3E}">
        <p14:creationId xmlns:p14="http://schemas.microsoft.com/office/powerpoint/2010/main" val="2744892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8" name="Rectangle 12">
            <a:extLst>
              <a:ext uri="{FF2B5EF4-FFF2-40B4-BE49-F238E27FC236}">
                <a16:creationId xmlns:a16="http://schemas.microsoft.com/office/drawing/2014/main" id="{476DA039-D665-4651-9D65-53A962987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768096" cy="53309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women in a room&#10;&#10;Description automatically generated with low confidence">
            <a:extLst>
              <a:ext uri="{FF2B5EF4-FFF2-40B4-BE49-F238E27FC236}">
                <a16:creationId xmlns:a16="http://schemas.microsoft.com/office/drawing/2014/main" id="{F8D306D1-D843-082F-292D-A247CDAAC71E}"/>
              </a:ext>
            </a:extLst>
          </p:cNvPr>
          <p:cNvPicPr>
            <a:picLocks noChangeAspect="1"/>
          </p:cNvPicPr>
          <p:nvPr/>
        </p:nvPicPr>
        <p:blipFill rotWithShape="1">
          <a:blip r:embed="rId2"/>
          <a:srcRect l="10159"/>
          <a:stretch/>
        </p:blipFill>
        <p:spPr>
          <a:xfrm>
            <a:off x="6088089" y="3264090"/>
            <a:ext cx="5566908" cy="3593910"/>
          </a:xfrm>
          <a:prstGeom prst="rect">
            <a:avLst/>
          </a:prstGeom>
        </p:spPr>
      </p:pic>
      <p:pic>
        <p:nvPicPr>
          <p:cNvPr id="8" name="Picture 7" descr="A person standing in front of a group of people&#10;&#10;Description automatically generated with medium confidence">
            <a:extLst>
              <a:ext uri="{FF2B5EF4-FFF2-40B4-BE49-F238E27FC236}">
                <a16:creationId xmlns:a16="http://schemas.microsoft.com/office/drawing/2014/main" id="{B932A807-F362-D17C-0586-1946081E3430}"/>
              </a:ext>
            </a:extLst>
          </p:cNvPr>
          <p:cNvPicPr>
            <a:picLocks noChangeAspect="1"/>
          </p:cNvPicPr>
          <p:nvPr/>
        </p:nvPicPr>
        <p:blipFill rotWithShape="1">
          <a:blip r:embed="rId3"/>
          <a:srcRect l="11696" r="-1" b="-1"/>
          <a:stretch/>
        </p:blipFill>
        <p:spPr>
          <a:xfrm>
            <a:off x="926036" y="9"/>
            <a:ext cx="727991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sp>
        <p:nvSpPr>
          <p:cNvPr id="20" name="Rectangle 14">
            <a:extLst>
              <a:ext uri="{FF2B5EF4-FFF2-40B4-BE49-F238E27FC236}">
                <a16:creationId xmlns:a16="http://schemas.microsoft.com/office/drawing/2014/main" id="{D119C753-527F-49C2-9DB2-269257A43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41417" y="758952"/>
            <a:ext cx="3313579" cy="23580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F5DE047-E458-43C7-81D1-D38C77955D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6036" y="4069422"/>
            <a:ext cx="5001186" cy="20204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4BC3A24-7807-4A5F-990E-A6BA01BFE5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5621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148D4-B281-43AA-9C98-B14A6FA2681B}"/>
              </a:ext>
            </a:extLst>
          </p:cNvPr>
          <p:cNvSpPr>
            <a:spLocks noGrp="1"/>
          </p:cNvSpPr>
          <p:nvPr>
            <p:ph type="title"/>
          </p:nvPr>
        </p:nvSpPr>
        <p:spPr>
          <a:xfrm>
            <a:off x="2231136" y="964692"/>
            <a:ext cx="7729728" cy="1188720"/>
          </a:xfrm>
        </p:spPr>
        <p:txBody>
          <a:bodyPr>
            <a:normAutofit/>
          </a:bodyPr>
          <a:lstStyle/>
          <a:p>
            <a:r>
              <a:rPr lang="en-US"/>
              <a:t>How do we know: Family Engagement</a:t>
            </a:r>
          </a:p>
        </p:txBody>
      </p:sp>
      <p:graphicFrame>
        <p:nvGraphicFramePr>
          <p:cNvPr id="84" name="Content Placeholder 2">
            <a:extLst>
              <a:ext uri="{FF2B5EF4-FFF2-40B4-BE49-F238E27FC236}">
                <a16:creationId xmlns:a16="http://schemas.microsoft.com/office/drawing/2014/main" id="{249073D9-68D6-4390-B989-E6738F781F6D}"/>
              </a:ext>
            </a:extLst>
          </p:cNvPr>
          <p:cNvGraphicFramePr>
            <a:graphicFrameLocks noGrp="1"/>
          </p:cNvGraphicFramePr>
          <p:nvPr>
            <p:ph idx="1"/>
          </p:nvPr>
        </p:nvGraphicFramePr>
        <p:xfrm>
          <a:off x="946984" y="2638425"/>
          <a:ext cx="10298034" cy="31019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16970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83C58B8C-2ED1-4E50-9F4E-6C4CDE5FF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6668" y="640080"/>
            <a:ext cx="10915252"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8">
            <a:extLst>
              <a:ext uri="{FF2B5EF4-FFF2-40B4-BE49-F238E27FC236}">
                <a16:creationId xmlns:a16="http://schemas.microsoft.com/office/drawing/2014/main" id="{5B7017EB-1CE0-4EAD-B933-4F2585973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1520" y="802767"/>
            <a:ext cx="10585166"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B6F983-00C0-4C9D-BA27-A8C4AD8D0E98}"/>
              </a:ext>
            </a:extLst>
          </p:cNvPr>
          <p:cNvSpPr>
            <a:spLocks noGrp="1"/>
          </p:cNvSpPr>
          <p:nvPr>
            <p:ph type="ctrTitle"/>
          </p:nvPr>
        </p:nvSpPr>
        <p:spPr>
          <a:xfrm>
            <a:off x="1120624" y="1122807"/>
            <a:ext cx="9954443" cy="4297680"/>
          </a:xfrm>
          <a:noFill/>
          <a:ln>
            <a:noFill/>
          </a:ln>
        </p:spPr>
        <p:txBody>
          <a:bodyPr vert="horz" lIns="182880" tIns="182880" rIns="182880" bIns="182880" rtlCol="0" anchor="ctr">
            <a:normAutofit/>
          </a:bodyPr>
          <a:lstStyle/>
          <a:p>
            <a:pPr marL="457200" lvl="0" indent="-457200"/>
            <a:r>
              <a:rPr lang="en-US" b="1" dirty="0">
                <a:solidFill>
                  <a:srgbClr val="1D2C31"/>
                </a:solidFill>
              </a:rPr>
              <a:t>EVALUATION OF THE IMPACT OF </a:t>
            </a:r>
            <a:br>
              <a:rPr lang="en-US" b="1" dirty="0">
                <a:solidFill>
                  <a:srgbClr val="1D2C31"/>
                </a:solidFill>
              </a:rPr>
            </a:br>
            <a:r>
              <a:rPr lang="en-US" b="1" dirty="0">
                <a:solidFill>
                  <a:srgbClr val="1D2C31"/>
                </a:solidFill>
              </a:rPr>
              <a:t>FOUR NEWLY STATE-FUNDED </a:t>
            </a:r>
            <a:br>
              <a:rPr lang="en-US" b="1" dirty="0">
                <a:solidFill>
                  <a:srgbClr val="1D2C31"/>
                </a:solidFill>
              </a:rPr>
            </a:br>
            <a:r>
              <a:rPr lang="en-US" b="1" dirty="0">
                <a:solidFill>
                  <a:srgbClr val="1D2C31"/>
                </a:solidFill>
              </a:rPr>
              <a:t>CHILD AND ADOLESCENT HEALTH CENTERS IN MICHIGAN</a:t>
            </a:r>
            <a:br>
              <a:rPr lang="en-US" b="1" dirty="0">
                <a:solidFill>
                  <a:srgbClr val="1D2C31"/>
                </a:solidFill>
              </a:rPr>
            </a:br>
            <a:br>
              <a:rPr lang="en-US" b="1" dirty="0">
                <a:solidFill>
                  <a:srgbClr val="1D2C31"/>
                </a:solidFill>
              </a:rPr>
            </a:br>
            <a:endParaRPr lang="en-US" dirty="0">
              <a:solidFill>
                <a:srgbClr val="1D2C31"/>
              </a:solidFill>
            </a:endParaRPr>
          </a:p>
        </p:txBody>
      </p:sp>
    </p:spTree>
    <p:extLst>
      <p:ext uri="{BB962C8B-B14F-4D97-AF65-F5344CB8AC3E}">
        <p14:creationId xmlns:p14="http://schemas.microsoft.com/office/powerpoint/2010/main" val="25402014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55BF0-066C-4A94-82AF-8C6CC03ADB90}"/>
              </a:ext>
            </a:extLst>
          </p:cNvPr>
          <p:cNvSpPr>
            <a:spLocks noGrp="1"/>
          </p:cNvSpPr>
          <p:nvPr>
            <p:ph type="title"/>
          </p:nvPr>
        </p:nvSpPr>
        <p:spPr>
          <a:xfrm>
            <a:off x="1337191" y="1064365"/>
            <a:ext cx="2856582" cy="3313671"/>
          </a:xfrm>
          <a:solidFill>
            <a:schemeClr val="accent2"/>
          </a:solidFill>
        </p:spPr>
        <p:txBody>
          <a:bodyPr>
            <a:normAutofit/>
          </a:bodyPr>
          <a:lstStyle/>
          <a:p>
            <a:pPr algn="l"/>
            <a:r>
              <a:rPr lang="en-US">
                <a:solidFill>
                  <a:schemeClr val="bg1"/>
                </a:solidFill>
              </a:rPr>
              <a:t>Evaluation Overview</a:t>
            </a:r>
          </a:p>
        </p:txBody>
      </p:sp>
      <p:graphicFrame>
        <p:nvGraphicFramePr>
          <p:cNvPr id="21" name="Content Placeholder 5">
            <a:extLst>
              <a:ext uri="{FF2B5EF4-FFF2-40B4-BE49-F238E27FC236}">
                <a16:creationId xmlns:a16="http://schemas.microsoft.com/office/drawing/2014/main" id="{8F7F0A7C-E8C6-4446-AFB2-D199E6B51650}"/>
              </a:ext>
            </a:extLst>
          </p:cNvPr>
          <p:cNvGraphicFramePr>
            <a:graphicFrameLocks noGrp="1"/>
          </p:cNvGraphicFramePr>
          <p:nvPr>
            <p:ph idx="1"/>
            <p:extLst>
              <p:ext uri="{D42A27DB-BD31-4B8C-83A1-F6EECF244321}">
                <p14:modId xmlns:p14="http://schemas.microsoft.com/office/powerpoint/2010/main" val="1216575708"/>
              </p:ext>
            </p:extLst>
          </p:nvPr>
        </p:nvGraphicFramePr>
        <p:xfrm>
          <a:off x="5507182" y="897534"/>
          <a:ext cx="5889686" cy="53192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7618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FCDC3-50C6-4A70-9A6F-01C676FD7BE9}"/>
              </a:ext>
            </a:extLst>
          </p:cNvPr>
          <p:cNvSpPr>
            <a:spLocks noGrp="1"/>
          </p:cNvSpPr>
          <p:nvPr>
            <p:ph type="title"/>
          </p:nvPr>
        </p:nvSpPr>
        <p:spPr>
          <a:xfrm>
            <a:off x="258900" y="77186"/>
            <a:ext cx="7729728" cy="1188720"/>
          </a:xfrm>
        </p:spPr>
        <p:txBody>
          <a:bodyPr/>
          <a:lstStyle/>
          <a:p>
            <a:r>
              <a:rPr lang="en-US" dirty="0"/>
              <a:t>Community Feedback</a:t>
            </a:r>
          </a:p>
        </p:txBody>
      </p:sp>
      <p:sp>
        <p:nvSpPr>
          <p:cNvPr id="4" name="Text Box 18">
            <a:extLst>
              <a:ext uri="{FF2B5EF4-FFF2-40B4-BE49-F238E27FC236}">
                <a16:creationId xmlns:a16="http://schemas.microsoft.com/office/drawing/2014/main" id="{3FD13863-4FF3-4C9C-B0A5-4B6102581D3F}"/>
              </a:ext>
            </a:extLst>
          </p:cNvPr>
          <p:cNvSpPr txBox="1"/>
          <p:nvPr/>
        </p:nvSpPr>
        <p:spPr>
          <a:xfrm>
            <a:off x="258900" y="1722307"/>
            <a:ext cx="3230986" cy="205911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0"/>
              </a:spcAft>
            </a:pPr>
            <a:r>
              <a:rPr lang="en-US" sz="1200" dirty="0">
                <a:effectLst/>
                <a:latin typeface="Candara" panose="020E0502030303020204" pitchFamily="34" charset="0"/>
                <a:ea typeface="Calibri" panose="020F0502020204030204" pitchFamily="34" charset="0"/>
              </a:rPr>
              <a:t>“(The CAHC) doesn’t feel like a health center– it’s comfortable. I like how the walls aren’t white like an insane asylum. They’re brown, warm…we’ve also got the mural… they’ve got kids pictures up there – it’s awesome.”</a:t>
            </a:r>
            <a:br>
              <a:rPr lang="en-US" sz="1200" dirty="0">
                <a:effectLst/>
                <a:latin typeface="Candara" panose="020E0502030303020204" pitchFamily="34" charset="0"/>
                <a:ea typeface="Calibri" panose="020F0502020204030204" pitchFamily="34" charset="0"/>
              </a:rPr>
            </a:br>
            <a:endParaRPr lang="en-US" sz="1200" dirty="0">
              <a:effectLst/>
              <a:latin typeface="Times New Roman" panose="02020603050405020304" pitchFamily="18" charset="0"/>
              <a:ea typeface="Calibri" panose="020F0502020204030204" pitchFamily="34" charset="0"/>
            </a:endParaRPr>
          </a:p>
          <a:p>
            <a:pPr marL="0" marR="0">
              <a:lnSpc>
                <a:spcPct val="115000"/>
              </a:lnSpc>
              <a:spcBef>
                <a:spcPts val="0"/>
              </a:spcBef>
              <a:spcAft>
                <a:spcPts val="0"/>
              </a:spcAft>
            </a:pPr>
            <a:r>
              <a:rPr lang="en-US" sz="1200" dirty="0">
                <a:effectLst/>
                <a:latin typeface="Candara" panose="020E0502030303020204" pitchFamily="34" charset="0"/>
                <a:ea typeface="Calibri" panose="020F0502020204030204" pitchFamily="34" charset="0"/>
              </a:rPr>
              <a:t>Student respondent</a:t>
            </a:r>
            <a:endParaRPr lang="en-US" sz="1200" dirty="0">
              <a:effectLst/>
              <a:latin typeface="Times New Roman" panose="02020603050405020304" pitchFamily="18" charset="0"/>
              <a:ea typeface="Calibri" panose="020F0502020204030204" pitchFamily="34" charset="0"/>
            </a:endParaRPr>
          </a:p>
        </p:txBody>
      </p:sp>
      <p:sp>
        <p:nvSpPr>
          <p:cNvPr id="9" name="Text Box 32">
            <a:extLst>
              <a:ext uri="{FF2B5EF4-FFF2-40B4-BE49-F238E27FC236}">
                <a16:creationId xmlns:a16="http://schemas.microsoft.com/office/drawing/2014/main" id="{ACA2E5C0-345A-4341-924B-BDA96602A2E9}"/>
              </a:ext>
            </a:extLst>
          </p:cNvPr>
          <p:cNvSpPr txBox="1"/>
          <p:nvPr/>
        </p:nvSpPr>
        <p:spPr>
          <a:xfrm>
            <a:off x="4345081" y="1565644"/>
            <a:ext cx="3760694" cy="246343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0"/>
              </a:spcAft>
            </a:pPr>
            <a:r>
              <a:rPr lang="en-US" sz="1200" dirty="0">
                <a:ln>
                  <a:noFill/>
                </a:ln>
                <a:effectLst/>
                <a:latin typeface="Candara" panose="020E0502030303020204" pitchFamily="34" charset="0"/>
                <a:ea typeface="Calibri" panose="020F0502020204030204" pitchFamily="34" charset="0"/>
              </a:rPr>
              <a:t>“It will be interesting to see how students use the mental health service – there are some families who don’t want their kids talking to someone…some of it’s cultural, some of it’s for fear of getting in trouble for whatever is going on at home – some don’t want anybody to air their dirty laundry …. I think though that many of our students are finding that it’s a safe place, that they feel comfortable b/c it’s in a school.  The kids are getting the parents to come in to let them receive services or to get financial help as well…” </a:t>
            </a:r>
            <a:br>
              <a:rPr lang="en-US" sz="1200" dirty="0">
                <a:ln>
                  <a:noFill/>
                </a:ln>
                <a:effectLst/>
                <a:latin typeface="Candara" panose="020E0502030303020204" pitchFamily="34" charset="0"/>
                <a:ea typeface="Calibri" panose="020F0502020204030204" pitchFamily="34" charset="0"/>
              </a:rPr>
            </a:br>
            <a:endParaRPr lang="en-US" sz="1200" dirty="0">
              <a:effectLst/>
              <a:latin typeface="Times New Roman" panose="02020603050405020304" pitchFamily="18" charset="0"/>
              <a:ea typeface="Calibri" panose="020F0502020204030204" pitchFamily="34" charset="0"/>
            </a:endParaRPr>
          </a:p>
          <a:p>
            <a:pPr marL="0" marR="0">
              <a:lnSpc>
                <a:spcPct val="115000"/>
              </a:lnSpc>
              <a:spcBef>
                <a:spcPts val="0"/>
              </a:spcBef>
              <a:spcAft>
                <a:spcPts val="0"/>
              </a:spcAft>
            </a:pPr>
            <a:r>
              <a:rPr lang="en-US" sz="1200" dirty="0">
                <a:ln>
                  <a:noFill/>
                </a:ln>
                <a:effectLst/>
                <a:latin typeface="Candara" panose="020E0502030303020204" pitchFamily="34" charset="0"/>
                <a:ea typeface="Calibri" panose="020F0502020204030204" pitchFamily="34" charset="0"/>
              </a:rPr>
              <a:t>Member of the Community Advisory Council</a:t>
            </a:r>
            <a:endParaRPr lang="en-US" sz="1200" dirty="0">
              <a:effectLst/>
              <a:latin typeface="Times New Roman" panose="02020603050405020304" pitchFamily="18" charset="0"/>
              <a:ea typeface="Calibri" panose="020F0502020204030204" pitchFamily="34" charset="0"/>
            </a:endParaRPr>
          </a:p>
        </p:txBody>
      </p:sp>
      <p:sp>
        <p:nvSpPr>
          <p:cNvPr id="10" name="Text Box 71">
            <a:extLst>
              <a:ext uri="{FF2B5EF4-FFF2-40B4-BE49-F238E27FC236}">
                <a16:creationId xmlns:a16="http://schemas.microsoft.com/office/drawing/2014/main" id="{B2AF50B9-D890-4835-9E54-BFD7973E5284}"/>
              </a:ext>
            </a:extLst>
          </p:cNvPr>
          <p:cNvSpPr txBox="1"/>
          <p:nvPr/>
        </p:nvSpPr>
        <p:spPr>
          <a:xfrm>
            <a:off x="8960970" y="1619324"/>
            <a:ext cx="2402840" cy="196088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pPr>
            <a:r>
              <a:rPr lang="en-US" sz="1200" dirty="0">
                <a:effectLst/>
                <a:latin typeface="Candara" panose="020E0502030303020204" pitchFamily="34" charset="0"/>
                <a:ea typeface="Yu Mincho" panose="02020400000000000000" pitchFamily="18" charset="-128"/>
              </a:rPr>
              <a:t>“Anger issues are big – feelings of powerlessness come across.  A lot of it is home things – nobody listens to them. I hear the same things often – mom’s already on her phone; nobody is listening – anger episodes are going to come out more as they try to get some of that attention.”</a:t>
            </a:r>
            <a:endParaRPr lang="en-US" sz="1200" dirty="0">
              <a:effectLst/>
              <a:latin typeface="Times New Roman" panose="02020603050405020304" pitchFamily="18" charset="0"/>
              <a:ea typeface="Yu Mincho" panose="02020400000000000000" pitchFamily="18" charset="-128"/>
            </a:endParaRPr>
          </a:p>
          <a:p>
            <a:pPr marL="0" marR="0">
              <a:lnSpc>
                <a:spcPct val="115000"/>
              </a:lnSpc>
            </a:pPr>
            <a:r>
              <a:rPr lang="en-US" sz="1200" dirty="0">
                <a:effectLst/>
                <a:latin typeface="Candara" panose="020E0502030303020204" pitchFamily="34" charset="0"/>
                <a:ea typeface="Yu Mincho" panose="02020400000000000000" pitchFamily="18" charset="-128"/>
              </a:rPr>
              <a:t>CAHC health care provider</a:t>
            </a:r>
            <a:endParaRPr lang="en-US" sz="1200" dirty="0">
              <a:effectLst/>
              <a:latin typeface="Times New Roman" panose="02020603050405020304" pitchFamily="18" charset="0"/>
              <a:ea typeface="Yu Mincho" panose="02020400000000000000" pitchFamily="18" charset="-128"/>
            </a:endParaRPr>
          </a:p>
        </p:txBody>
      </p:sp>
      <p:sp>
        <p:nvSpPr>
          <p:cNvPr id="11" name="Text Box 42">
            <a:extLst>
              <a:ext uri="{FF2B5EF4-FFF2-40B4-BE49-F238E27FC236}">
                <a16:creationId xmlns:a16="http://schemas.microsoft.com/office/drawing/2014/main" id="{95B33BFF-5181-4960-9CC8-10C5492F0C4C}"/>
              </a:ext>
            </a:extLst>
          </p:cNvPr>
          <p:cNvSpPr txBox="1"/>
          <p:nvPr/>
        </p:nvSpPr>
        <p:spPr>
          <a:xfrm>
            <a:off x="125549" y="4029076"/>
            <a:ext cx="2953609" cy="215494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0"/>
              </a:spcAft>
              <a:tabLst>
                <a:tab pos="118745" algn="l"/>
              </a:tabLst>
            </a:pPr>
            <a:r>
              <a:rPr lang="en-US" sz="1200" dirty="0">
                <a:effectLst/>
                <a:latin typeface="Candara" panose="020E0502030303020204" pitchFamily="34" charset="0"/>
                <a:ea typeface="Calibri" panose="020F0502020204030204" pitchFamily="34" charset="0"/>
              </a:rPr>
              <a:t>“Handling on our own creates more stress – we put so much pressure on ourselves – it builds up, keeps going – we’re always having it, not sharing it, not worrying others.”</a:t>
            </a:r>
            <a:br>
              <a:rPr lang="en-US" sz="1200" dirty="0">
                <a:effectLst/>
                <a:latin typeface="Candara" panose="020E0502030303020204" pitchFamily="34" charset="0"/>
                <a:ea typeface="Calibri" panose="020F0502020204030204" pitchFamily="34" charset="0"/>
              </a:rPr>
            </a:br>
            <a:br>
              <a:rPr lang="en-US" sz="1200" dirty="0">
                <a:effectLst/>
                <a:latin typeface="Candara" panose="020E0502030303020204" pitchFamily="34" charset="0"/>
                <a:ea typeface="Calibri" panose="020F0502020204030204" pitchFamily="34" charset="0"/>
              </a:rPr>
            </a:br>
            <a:r>
              <a:rPr lang="en-US" sz="1200" kern="1200" dirty="0">
                <a:solidFill>
                  <a:srgbClr val="000000"/>
                </a:solidFill>
                <a:effectLst/>
                <a:latin typeface="Candara" panose="020E0502030303020204" pitchFamily="34" charset="0"/>
                <a:ea typeface="Calibri" panose="020F0502020204030204" pitchFamily="34" charset="0"/>
              </a:rPr>
              <a:t>Student</a:t>
            </a:r>
            <a:endParaRPr lang="en-US" sz="1200" dirty="0">
              <a:effectLst/>
              <a:latin typeface="Times New Roman" panose="02020603050405020304" pitchFamily="18" charset="0"/>
              <a:ea typeface="Calibri" panose="020F0502020204030204" pitchFamily="34" charset="0"/>
            </a:endParaRPr>
          </a:p>
        </p:txBody>
      </p:sp>
      <p:sp>
        <p:nvSpPr>
          <p:cNvPr id="16" name="Rectangle 15">
            <a:extLst>
              <a:ext uri="{FF2B5EF4-FFF2-40B4-BE49-F238E27FC236}">
                <a16:creationId xmlns:a16="http://schemas.microsoft.com/office/drawing/2014/main" id="{C3803918-05F4-4AFF-B4F3-5E46FE987CF0}"/>
              </a:ext>
            </a:extLst>
          </p:cNvPr>
          <p:cNvSpPr/>
          <p:nvPr/>
        </p:nvSpPr>
        <p:spPr>
          <a:xfrm>
            <a:off x="4092903" y="4217277"/>
            <a:ext cx="7162799" cy="2554225"/>
          </a:xfrm>
          <a:prstGeom prst="rect">
            <a:avLst/>
          </a:prstGeom>
        </p:spPr>
        <p:txBody>
          <a:bodyPr wrap="square">
            <a:spAutoFit/>
          </a:bodyPr>
          <a:lstStyle/>
          <a:p>
            <a:pPr>
              <a:lnSpc>
                <a:spcPct val="115000"/>
              </a:lnSpc>
            </a:pPr>
            <a:r>
              <a:rPr lang="en-US" sz="1400" dirty="0">
                <a:latin typeface="Candara" panose="020E0502030303020204" pitchFamily="34" charset="0"/>
                <a:ea typeface="Calibri" panose="020F0502020204030204" pitchFamily="34" charset="0"/>
              </a:rPr>
              <a:t>“It’s not like you’re trying to be a teacher’s pet or whatever.  You know, you just need somebody to talk to sometimes and I feel like if teachers always say you can come talk to me, they would not come talk to you.  They were just like you blowing me off.  Some teachers they like to be sarcastic and I just really don’t like that.  Hate that.  </a:t>
            </a:r>
            <a:r>
              <a:rPr lang="en-US" sz="1400" dirty="0">
                <a:solidFill>
                  <a:srgbClr val="FF0000"/>
                </a:solidFill>
                <a:latin typeface="Candara" panose="020E0502030303020204" pitchFamily="34" charset="0"/>
                <a:ea typeface="Calibri" panose="020F0502020204030204" pitchFamily="34" charset="0"/>
              </a:rPr>
              <a:t>Trying to make jokes when you’re trying to be serious?</a:t>
            </a:r>
            <a:r>
              <a:rPr lang="en-US" sz="1400" dirty="0">
                <a:latin typeface="Candara" panose="020E0502030303020204" pitchFamily="34" charset="0"/>
                <a:ea typeface="Calibri" panose="020F0502020204030204" pitchFamily="34" charset="0"/>
              </a:rPr>
              <a:t> Yeah. If you’re frustrated and the teachers might take it as you going off on them or you giving them a nasty attitude or it’s nothing like that.  I need help, like help me understand. </a:t>
            </a:r>
            <a:r>
              <a:rPr lang="en-US" sz="1400" dirty="0">
                <a:solidFill>
                  <a:srgbClr val="FF0000"/>
                </a:solidFill>
                <a:latin typeface="Candara" panose="020E0502030303020204" pitchFamily="34" charset="0"/>
                <a:ea typeface="Calibri" panose="020F0502020204030204" pitchFamily="34" charset="0"/>
              </a:rPr>
              <a:t>Right, it’s a frustration, not an anger type of thing?  </a:t>
            </a:r>
            <a:r>
              <a:rPr lang="en-US" sz="1400" dirty="0">
                <a:latin typeface="Candara" panose="020E0502030303020204" pitchFamily="34" charset="0"/>
                <a:ea typeface="Calibri" panose="020F0502020204030204" pitchFamily="34" charset="0"/>
              </a:rPr>
              <a:t>Yeah, and then they send you to the principal’s office.”</a:t>
            </a:r>
            <a:endParaRPr lang="en-US" sz="1400" dirty="0">
              <a:latin typeface="Times New Roman" panose="02020603050405020304" pitchFamily="18" charset="0"/>
              <a:ea typeface="Calibri" panose="020F0502020204030204" pitchFamily="34" charset="0"/>
            </a:endParaRPr>
          </a:p>
          <a:p>
            <a:pPr>
              <a:lnSpc>
                <a:spcPct val="115000"/>
              </a:lnSpc>
            </a:pPr>
            <a:r>
              <a:rPr lang="en-US" sz="1400" b="1" dirty="0">
                <a:latin typeface="Candara" panose="020E0502030303020204" pitchFamily="34" charset="0"/>
                <a:ea typeface="Calibri" panose="020F0502020204030204" pitchFamily="34" charset="0"/>
              </a:rPr>
              <a:t> </a:t>
            </a:r>
            <a:endParaRPr lang="en-US" sz="1400" dirty="0">
              <a:latin typeface="Times New Roman" panose="02020603050405020304" pitchFamily="18" charset="0"/>
              <a:ea typeface="Calibri" panose="020F0502020204030204" pitchFamily="34" charset="0"/>
            </a:endParaRPr>
          </a:p>
          <a:p>
            <a:pPr>
              <a:lnSpc>
                <a:spcPct val="115000"/>
              </a:lnSpc>
            </a:pPr>
            <a:r>
              <a:rPr lang="en-US" sz="1400" dirty="0">
                <a:latin typeface="Candara" panose="020E0502030303020204" pitchFamily="34" charset="0"/>
                <a:ea typeface="Calibri" panose="020F0502020204030204" pitchFamily="34" charset="0"/>
              </a:rPr>
              <a:t>Student member of the Youth Advisory Council</a:t>
            </a:r>
            <a:endParaRPr lang="en-US" sz="1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09232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6"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7E700-DFF8-46AD-87B5-3C0D5A28EAE8}"/>
              </a:ext>
            </a:extLst>
          </p:cNvPr>
          <p:cNvSpPr>
            <a:spLocks noGrp="1"/>
          </p:cNvSpPr>
          <p:nvPr>
            <p:ph type="title"/>
          </p:nvPr>
        </p:nvSpPr>
        <p:spPr>
          <a:xfrm>
            <a:off x="804672" y="2404872"/>
            <a:ext cx="3044950" cy="1627792"/>
          </a:xfrm>
        </p:spPr>
        <p:txBody>
          <a:bodyPr vert="horz" lIns="274320" tIns="182880" rIns="274320" bIns="182880" rtlCol="0" anchor="ctr" anchorCtr="1">
            <a:normAutofit fontScale="90000"/>
          </a:bodyPr>
          <a:lstStyle/>
          <a:p>
            <a:r>
              <a:rPr lang="en-US" dirty="0">
                <a:solidFill>
                  <a:srgbClr val="262626"/>
                </a:solidFill>
              </a:rPr>
              <a:t>Getting the Message to the Policy Makers</a:t>
            </a:r>
          </a:p>
        </p:txBody>
      </p:sp>
      <p:sp>
        <p:nvSpPr>
          <p:cNvPr id="14" name="Rectangle 13">
            <a:extLst>
              <a:ext uri="{FF2B5EF4-FFF2-40B4-BE49-F238E27FC236}">
                <a16:creationId xmlns:a16="http://schemas.microsoft.com/office/drawing/2014/main" id="{ED6F0A31-5407-4EFA-9DFA-67E9426829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7732AAB2-8A19-429C-A73E-D209CC45B6D5}"/>
              </a:ext>
            </a:extLst>
          </p:cNvPr>
          <p:cNvPicPr>
            <a:picLocks noGrp="1" noChangeAspect="1"/>
          </p:cNvPicPr>
          <p:nvPr>
            <p:ph idx="1"/>
          </p:nvPr>
        </p:nvPicPr>
        <p:blipFill>
          <a:blip r:embed="rId2"/>
          <a:stretch>
            <a:fillRect/>
          </a:stretch>
        </p:blipFill>
        <p:spPr>
          <a:xfrm>
            <a:off x="5210175" y="-15283"/>
            <a:ext cx="6703693" cy="6857999"/>
          </a:xfrm>
          <a:prstGeom prst="rect">
            <a:avLst/>
          </a:prstGeom>
        </p:spPr>
      </p:pic>
      <p:sp>
        <p:nvSpPr>
          <p:cNvPr id="5" name="Rectangle 4">
            <a:extLst>
              <a:ext uri="{FF2B5EF4-FFF2-40B4-BE49-F238E27FC236}">
                <a16:creationId xmlns:a16="http://schemas.microsoft.com/office/drawing/2014/main" id="{FCA12169-93ED-4797-A203-1738BF94844A}"/>
              </a:ext>
            </a:extLst>
          </p:cNvPr>
          <p:cNvSpPr/>
          <p:nvPr/>
        </p:nvSpPr>
        <p:spPr>
          <a:xfrm>
            <a:off x="77348" y="4948919"/>
            <a:ext cx="4056502" cy="923330"/>
          </a:xfrm>
          <a:prstGeom prst="rect">
            <a:avLst/>
          </a:prstGeom>
        </p:spPr>
        <p:txBody>
          <a:bodyPr wrap="square">
            <a:spAutoFit/>
          </a:bodyPr>
          <a:lstStyle/>
          <a:p>
            <a:pPr algn="ctr"/>
            <a:r>
              <a:rPr lang="en-US" dirty="0">
                <a:ln w="0"/>
                <a:solidFill>
                  <a:schemeClr val="bg1"/>
                </a:solidFill>
                <a:effectLst>
                  <a:outerShdw blurRad="38100" dist="25400" dir="5400000" algn="ctr" rotWithShape="0">
                    <a:srgbClr val="6E747A">
                      <a:alpha val="43000"/>
                    </a:srgbClr>
                  </a:outerShdw>
                </a:effectLst>
              </a:rPr>
              <a:t>Resulted in $5,000,000 in State Budget for Increased Mental Health Services via SBHS </a:t>
            </a:r>
            <a:endParaRPr lang="en-US" dirty="0">
              <a:solidFill>
                <a:schemeClr val="bg1"/>
              </a:solidFill>
            </a:endParaRPr>
          </a:p>
        </p:txBody>
      </p:sp>
    </p:spTree>
    <p:extLst>
      <p:ext uri="{BB962C8B-B14F-4D97-AF65-F5344CB8AC3E}">
        <p14:creationId xmlns:p14="http://schemas.microsoft.com/office/powerpoint/2010/main" val="21977436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nline Media 10" title="Unprepared">
            <a:hlinkClick r:id="" action="ppaction://media"/>
            <a:extLst>
              <a:ext uri="{FF2B5EF4-FFF2-40B4-BE49-F238E27FC236}">
                <a16:creationId xmlns:a16="http://schemas.microsoft.com/office/drawing/2014/main" id="{8FFBE211-7F75-46FE-A35A-4C61C318AB6A}"/>
              </a:ext>
            </a:extLst>
          </p:cNvPr>
          <p:cNvPicPr>
            <a:picLocks noGrp="1" noRot="1" noChangeAspect="1"/>
          </p:cNvPicPr>
          <p:nvPr>
            <p:ph idx="1"/>
            <a:videoFile r:link="rId1"/>
          </p:nvPr>
        </p:nvPicPr>
        <p:blipFill>
          <a:blip r:embed="rId3"/>
          <a:stretch>
            <a:fillRect/>
          </a:stretch>
        </p:blipFill>
        <p:spPr>
          <a:xfrm>
            <a:off x="561975" y="205404"/>
            <a:ext cx="11177980" cy="6287471"/>
          </a:xfrm>
          <a:prstGeom prst="rect">
            <a:avLst/>
          </a:prstGeom>
        </p:spPr>
      </p:pic>
      <p:sp>
        <p:nvSpPr>
          <p:cNvPr id="5" name="Title 4">
            <a:extLst>
              <a:ext uri="{FF2B5EF4-FFF2-40B4-BE49-F238E27FC236}">
                <a16:creationId xmlns:a16="http://schemas.microsoft.com/office/drawing/2014/main" id="{85287FB2-1B38-4243-B191-274C2B8D1DEE}"/>
              </a:ext>
            </a:extLst>
          </p:cNvPr>
          <p:cNvSpPr>
            <a:spLocks noGrp="1"/>
          </p:cNvSpPr>
          <p:nvPr>
            <p:ph type="title"/>
          </p:nvPr>
        </p:nvSpPr>
        <p:spPr>
          <a:xfrm>
            <a:off x="2040636" y="5669280"/>
            <a:ext cx="7729728" cy="1188720"/>
          </a:xfrm>
        </p:spPr>
        <p:txBody>
          <a:bodyPr/>
          <a:lstStyle/>
          <a:p>
            <a:r>
              <a:rPr lang="en-US"/>
              <a:t>The Power of Stories to Raise Awareness</a:t>
            </a:r>
            <a:endParaRPr lang="en-US" dirty="0"/>
          </a:p>
        </p:txBody>
      </p:sp>
    </p:spTree>
    <p:extLst>
      <p:ext uri="{BB962C8B-B14F-4D97-AF65-F5344CB8AC3E}">
        <p14:creationId xmlns:p14="http://schemas.microsoft.com/office/powerpoint/2010/main" val="17874393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7" name="Picture 6" descr="A picture containing accessory, umbrella&#10;&#10;Description automatically generated">
            <a:extLst>
              <a:ext uri="{FF2B5EF4-FFF2-40B4-BE49-F238E27FC236}">
                <a16:creationId xmlns:a16="http://schemas.microsoft.com/office/drawing/2014/main" id="{FB31FD04-D259-4335-9132-D4095BA1C19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9719" b="281"/>
          <a:stretch/>
        </p:blipFill>
        <p:spPr>
          <a:xfrm>
            <a:off x="20" y="10"/>
            <a:ext cx="12191980" cy="6857990"/>
          </a:xfrm>
          <a:prstGeom prst="rect">
            <a:avLst/>
          </a:prstGeom>
        </p:spPr>
      </p:pic>
      <p:sp>
        <p:nvSpPr>
          <p:cNvPr id="4" name="Title 3">
            <a:extLst>
              <a:ext uri="{FF2B5EF4-FFF2-40B4-BE49-F238E27FC236}">
                <a16:creationId xmlns:a16="http://schemas.microsoft.com/office/drawing/2014/main" id="{AF24A6C3-6501-47A3-8317-4DEA1AD625E5}"/>
              </a:ext>
            </a:extLst>
          </p:cNvPr>
          <p:cNvSpPr>
            <a:spLocks noGrp="1"/>
          </p:cNvSpPr>
          <p:nvPr>
            <p:ph type="title"/>
          </p:nvPr>
        </p:nvSpPr>
        <p:spPr>
          <a:xfrm>
            <a:off x="1600200" y="2386744"/>
            <a:ext cx="8991600" cy="1645920"/>
          </a:xfrm>
          <a:solidFill>
            <a:schemeClr val="tx1">
              <a:alpha val="80000"/>
            </a:schemeClr>
          </a:solidFill>
          <a:ln>
            <a:solidFill>
              <a:schemeClr val="bg1">
                <a:lumMod val="75000"/>
                <a:lumOff val="25000"/>
              </a:schemeClr>
            </a:solidFill>
          </a:ln>
        </p:spPr>
        <p:txBody>
          <a:bodyPr vert="horz" lIns="274320" tIns="182880" rIns="274320" bIns="182880" rtlCol="0" anchor="ctr" anchorCtr="1">
            <a:normAutofit/>
          </a:bodyPr>
          <a:lstStyle/>
          <a:p>
            <a:r>
              <a:rPr lang="en-US" dirty="0">
                <a:solidFill>
                  <a:schemeClr val="bg1">
                    <a:lumMod val="85000"/>
                    <a:lumOff val="15000"/>
                  </a:schemeClr>
                </a:solidFill>
              </a:rPr>
              <a:t>Questions</a:t>
            </a:r>
          </a:p>
        </p:txBody>
      </p:sp>
      <p:sp>
        <p:nvSpPr>
          <p:cNvPr id="5" name="Text Placeholder 4">
            <a:extLst>
              <a:ext uri="{FF2B5EF4-FFF2-40B4-BE49-F238E27FC236}">
                <a16:creationId xmlns:a16="http://schemas.microsoft.com/office/drawing/2014/main" id="{9CA82CB4-659B-4C7A-B246-F229C05A6337}"/>
              </a:ext>
            </a:extLst>
          </p:cNvPr>
          <p:cNvSpPr>
            <a:spLocks noGrp="1"/>
          </p:cNvSpPr>
          <p:nvPr>
            <p:ph type="body" idx="1"/>
          </p:nvPr>
        </p:nvSpPr>
        <p:spPr>
          <a:xfrm>
            <a:off x="2695194" y="4352544"/>
            <a:ext cx="6801612" cy="1239894"/>
          </a:xfrm>
        </p:spPr>
        <p:txBody>
          <a:bodyPr vert="horz" lIns="91440" tIns="45720" rIns="91440" bIns="45720" rtlCol="0">
            <a:normAutofit/>
          </a:bodyPr>
          <a:lstStyle/>
          <a:p>
            <a:pPr algn="ctr"/>
            <a:endParaRPr lang="en-US">
              <a:solidFill>
                <a:srgbClr val="FFFFFF"/>
              </a:solidFill>
            </a:endParaRPr>
          </a:p>
        </p:txBody>
      </p:sp>
    </p:spTree>
    <p:extLst>
      <p:ext uri="{BB962C8B-B14F-4D97-AF65-F5344CB8AC3E}">
        <p14:creationId xmlns:p14="http://schemas.microsoft.com/office/powerpoint/2010/main" val="593713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A82A98-B391-703B-E938-09B3101202CE}"/>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3000">
                <a:solidFill>
                  <a:srgbClr val="FFFFFF"/>
                </a:solidFill>
              </a:rPr>
              <a:t>Without Data there is no problem</a:t>
            </a:r>
          </a:p>
        </p:txBody>
      </p:sp>
      <p:sp>
        <p:nvSpPr>
          <p:cNvPr id="3" name="Content Placeholder 2">
            <a:extLst>
              <a:ext uri="{FF2B5EF4-FFF2-40B4-BE49-F238E27FC236}">
                <a16:creationId xmlns:a16="http://schemas.microsoft.com/office/drawing/2014/main" id="{4420AFA9-1121-0E2A-B2AA-6712870F0220}"/>
              </a:ext>
            </a:extLst>
          </p:cNvPr>
          <p:cNvSpPr>
            <a:spLocks noGrp="1"/>
          </p:cNvSpPr>
          <p:nvPr>
            <p:ph idx="1"/>
          </p:nvPr>
        </p:nvSpPr>
        <p:spPr>
          <a:xfrm>
            <a:off x="5591695" y="1402080"/>
            <a:ext cx="5320696" cy="4053840"/>
          </a:xfrm>
        </p:spPr>
        <p:txBody>
          <a:bodyPr anchor="ctr">
            <a:normAutofit/>
          </a:bodyPr>
          <a:lstStyle/>
          <a:p>
            <a:r>
              <a:rPr lang="en-US" dirty="0"/>
              <a:t>The story of five-points: Jacob Riis, photojournalism of 19</a:t>
            </a:r>
            <a:r>
              <a:rPr lang="en-US" baseline="30000" dirty="0"/>
              <a:t>th</a:t>
            </a:r>
            <a:r>
              <a:rPr lang="en-US" dirty="0"/>
              <a:t> century immigrant life in New York</a:t>
            </a:r>
          </a:p>
          <a:p>
            <a:r>
              <a:rPr lang="en-US" dirty="0"/>
              <a:t>Documentary evidence from residential schools</a:t>
            </a:r>
          </a:p>
          <a:p>
            <a:r>
              <a:rPr lang="en-US" dirty="0"/>
              <a:t>Flint, MI lead poisoning from water supply</a:t>
            </a:r>
          </a:p>
        </p:txBody>
      </p:sp>
    </p:spTree>
    <p:extLst>
      <p:ext uri="{BB962C8B-B14F-4D97-AF65-F5344CB8AC3E}">
        <p14:creationId xmlns:p14="http://schemas.microsoft.com/office/powerpoint/2010/main" val="2647159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76DA039-D665-4651-9D65-53A962987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768096" cy="53309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71C7947-FF23-6C5D-C0EA-4EB3A6540B0D}"/>
              </a:ext>
            </a:extLst>
          </p:cNvPr>
          <p:cNvPicPr>
            <a:picLocks noChangeAspect="1"/>
          </p:cNvPicPr>
          <p:nvPr/>
        </p:nvPicPr>
        <p:blipFill rotWithShape="1">
          <a:blip r:embed="rId2"/>
          <a:srcRect t="679" r="-2" b="-2"/>
          <a:stretch/>
        </p:blipFill>
        <p:spPr>
          <a:xfrm>
            <a:off x="6088089" y="3264090"/>
            <a:ext cx="5566908" cy="3593910"/>
          </a:xfrm>
          <a:prstGeom prst="rect">
            <a:avLst/>
          </a:prstGeom>
        </p:spPr>
      </p:pic>
      <p:pic>
        <p:nvPicPr>
          <p:cNvPr id="5" name="Picture 4">
            <a:extLst>
              <a:ext uri="{FF2B5EF4-FFF2-40B4-BE49-F238E27FC236}">
                <a16:creationId xmlns:a16="http://schemas.microsoft.com/office/drawing/2014/main" id="{0BE7BE9B-053F-9506-7A75-1218CC9A38F7}"/>
              </a:ext>
            </a:extLst>
          </p:cNvPr>
          <p:cNvPicPr>
            <a:picLocks noChangeAspect="1"/>
          </p:cNvPicPr>
          <p:nvPr/>
        </p:nvPicPr>
        <p:blipFill rotWithShape="1">
          <a:blip r:embed="rId3"/>
          <a:srcRect t="18533" r="1" b="8420"/>
          <a:stretch/>
        </p:blipFill>
        <p:spPr>
          <a:xfrm>
            <a:off x="926036" y="9"/>
            <a:ext cx="727991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sp>
        <p:nvSpPr>
          <p:cNvPr id="12" name="Rectangle 11">
            <a:extLst>
              <a:ext uri="{FF2B5EF4-FFF2-40B4-BE49-F238E27FC236}">
                <a16:creationId xmlns:a16="http://schemas.microsoft.com/office/drawing/2014/main" id="{D119C753-527F-49C2-9DB2-269257A43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41417" y="758952"/>
            <a:ext cx="3313579" cy="23580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F5DE047-E458-43C7-81D1-D38C77955D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6036" y="4069422"/>
            <a:ext cx="5001186" cy="20204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4BC3A24-7807-4A5F-990E-A6BA01BFE5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4035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5F22C4-809B-4E1D-95B2-A93D6B36960A}"/>
              </a:ext>
            </a:extLst>
          </p:cNvPr>
          <p:cNvSpPr>
            <a:spLocks noGrp="1"/>
          </p:cNvSpPr>
          <p:nvPr>
            <p:ph type="title"/>
          </p:nvPr>
        </p:nvSpPr>
        <p:spPr>
          <a:xfrm>
            <a:off x="804672" y="2404872"/>
            <a:ext cx="3044950" cy="1627792"/>
          </a:xfrm>
        </p:spPr>
        <p:txBody>
          <a:bodyPr vert="horz" lIns="274320" tIns="182880" rIns="274320" bIns="182880" rtlCol="0" anchor="ctr" anchorCtr="1">
            <a:normAutofit/>
          </a:bodyPr>
          <a:lstStyle/>
          <a:p>
            <a:r>
              <a:rPr lang="en-US" sz="1800" dirty="0">
                <a:solidFill>
                  <a:srgbClr val="262626"/>
                </a:solidFill>
              </a:rPr>
              <a:t>It is more than just data ~ the process matters</a:t>
            </a:r>
          </a:p>
        </p:txBody>
      </p:sp>
      <p:sp>
        <p:nvSpPr>
          <p:cNvPr id="13" name="Rectangle 8">
            <a:extLst>
              <a:ext uri="{FF2B5EF4-FFF2-40B4-BE49-F238E27FC236}">
                <a16:creationId xmlns:a16="http://schemas.microsoft.com/office/drawing/2014/main" id="{ED6F0A31-5407-4EFA-9DFA-67E9426829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1">
            <a:extLst>
              <a:ext uri="{FF2B5EF4-FFF2-40B4-BE49-F238E27FC236}">
                <a16:creationId xmlns:a16="http://schemas.microsoft.com/office/drawing/2014/main" id="{80406A18-1FEE-469E-97B2-8C72FB537068}"/>
              </a:ext>
            </a:extLst>
          </p:cNvPr>
          <p:cNvPicPr>
            <a:picLocks noGrp="1" noChangeAspect="1"/>
          </p:cNvPicPr>
          <p:nvPr>
            <p:ph idx="1"/>
          </p:nvPr>
        </p:nvPicPr>
        <p:blipFill>
          <a:blip r:embed="rId2"/>
          <a:stretch>
            <a:fillRect/>
          </a:stretch>
        </p:blipFill>
        <p:spPr>
          <a:xfrm>
            <a:off x="5294376" y="932890"/>
            <a:ext cx="6257544" cy="4677513"/>
          </a:xfrm>
          <a:prstGeom prst="rect">
            <a:avLst/>
          </a:prstGeom>
        </p:spPr>
      </p:pic>
    </p:spTree>
    <p:extLst>
      <p:ext uri="{BB962C8B-B14F-4D97-AF65-F5344CB8AC3E}">
        <p14:creationId xmlns:p14="http://schemas.microsoft.com/office/powerpoint/2010/main" val="2015043643"/>
      </p:ext>
    </p:extLst>
  </p:cSld>
  <p:clrMapOvr>
    <a:masterClrMapping/>
  </p:clrMapOvr>
</p:sld>
</file>

<file path=ppt/theme/theme1.xml><?xml version="1.0" encoding="utf-8"?>
<a:theme xmlns:a="http://schemas.openxmlformats.org/drawingml/2006/main" name="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2627</TotalTime>
  <Words>1491</Words>
  <Application>Microsoft Office PowerPoint</Application>
  <PresentationFormat>Widescreen</PresentationFormat>
  <Paragraphs>239</Paragraphs>
  <Slides>66</Slides>
  <Notes>11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Arial</vt:lpstr>
      <vt:lpstr>Calibri</vt:lpstr>
      <vt:lpstr>Candara</vt:lpstr>
      <vt:lpstr>Gill Sans MT</vt:lpstr>
      <vt:lpstr>Times New Roman</vt:lpstr>
      <vt:lpstr>Parcel</vt:lpstr>
      <vt:lpstr>Supporting Communities with Data: Empowerment Oriented Participatory Action Research</vt:lpstr>
      <vt:lpstr>Without Data there is no problem</vt:lpstr>
      <vt:lpstr>Without Data there is no problem</vt:lpstr>
      <vt:lpstr>PowerPoint Presentation</vt:lpstr>
      <vt:lpstr>Without Data there is no problem</vt:lpstr>
      <vt:lpstr>PowerPoint Presentation</vt:lpstr>
      <vt:lpstr>Without Data there is no problem</vt:lpstr>
      <vt:lpstr>PowerPoint Presentation</vt:lpstr>
      <vt:lpstr>It is more than just data ~ the process matters</vt:lpstr>
      <vt:lpstr>What Distinguishes Participatory Action Research  “begin before the Beginning”</vt:lpstr>
      <vt:lpstr>The Differences go deeper than Process </vt:lpstr>
      <vt:lpstr>Defining Principles</vt:lpstr>
      <vt:lpstr>Framing, Analyses, and Solutions are embedded in Community Context </vt:lpstr>
      <vt:lpstr>Transformational Social Change &gt; h-Index</vt:lpstr>
      <vt:lpstr>Egalitarian Participation </vt:lpstr>
      <vt:lpstr>Explicit Recognition of Social Power Dynamics Inside and outside of the research process</vt:lpstr>
      <vt:lpstr>Empowerment Solutions</vt:lpstr>
      <vt:lpstr>Who has control of conceptual meanings</vt:lpstr>
      <vt:lpstr>Medicalized Mental Illness</vt:lpstr>
      <vt:lpstr>PowerPoint Presentation</vt:lpstr>
      <vt:lpstr>Where Does the Researcher Come in?</vt:lpstr>
      <vt:lpstr>PowerPoint Presentation</vt:lpstr>
      <vt:lpstr>You must begin before the beginning</vt:lpstr>
      <vt:lpstr>The Bibs to Backpack Initiative</vt:lpstr>
      <vt:lpstr>PowerPoint Presentation</vt:lpstr>
      <vt:lpstr>PowerPoint Presentation</vt:lpstr>
      <vt:lpstr>PowerPoint Presentation</vt:lpstr>
      <vt:lpstr>PowerPoint Presentation</vt:lpstr>
      <vt:lpstr>PowerPoint Presentation</vt:lpstr>
      <vt:lpstr>PowerPoint Presentation</vt:lpstr>
      <vt:lpstr>Back To the Drawing Board: SIF 2016-2020</vt:lpstr>
      <vt:lpstr>SIF 2016 BTB</vt:lpstr>
      <vt:lpstr>Collaborative Strengths Based Support</vt:lpstr>
      <vt:lpstr>Starfish Blueprint Assessment Tool</vt:lpstr>
      <vt:lpstr>Implementation Model</vt:lpstr>
      <vt:lpstr>PowerPoint Presentation</vt:lpstr>
      <vt:lpstr>PowerPoint Presentation</vt:lpstr>
      <vt:lpstr>PowerPoint Presentation</vt:lpstr>
      <vt:lpstr>PowerPoint Presentation</vt:lpstr>
      <vt:lpstr>Assessment Domains</vt:lpstr>
      <vt:lpstr>Collaboration / Partnership Assessment</vt:lpstr>
      <vt:lpstr>PowerPoint Presentation</vt:lpstr>
      <vt:lpstr>Data Driven Organizational Assessment </vt:lpstr>
      <vt:lpstr>PowerPoint Presentation</vt:lpstr>
      <vt:lpstr>How is data being utilized in the organization?</vt:lpstr>
      <vt:lpstr>How is data being incorporated into operations?</vt:lpstr>
      <vt:lpstr>Family Inclusion Assessment </vt:lpstr>
      <vt:lpstr>PowerPoint Presentation</vt:lpstr>
      <vt:lpstr>Multiservice Capacity Assessment   </vt:lpstr>
      <vt:lpstr>PowerPoint Presentation</vt:lpstr>
      <vt:lpstr>Communication Assessment   </vt:lpstr>
      <vt:lpstr>PowerPoint Presentation</vt:lpstr>
      <vt:lpstr>Blueprint Alignment  </vt:lpstr>
      <vt:lpstr>PowerPoint Presentation</vt:lpstr>
      <vt:lpstr>PowerPoint Presentation</vt:lpstr>
      <vt:lpstr>Priority Gaps</vt:lpstr>
      <vt:lpstr>Family Centric Approach </vt:lpstr>
      <vt:lpstr>Family Input:</vt:lpstr>
      <vt:lpstr>Utilizing Family Voice </vt:lpstr>
      <vt:lpstr>How do we know: Family Engagement</vt:lpstr>
      <vt:lpstr>EVALUATION OF THE IMPACT OF  FOUR NEWLY STATE-FUNDED  CHILD AND ADOLESCENT HEALTH CENTERS IN MICHIGAN  </vt:lpstr>
      <vt:lpstr>Evaluation Overview</vt:lpstr>
      <vt:lpstr>Community Feedback</vt:lpstr>
      <vt:lpstr>Getting the Message to the Policy Makers</vt:lpstr>
      <vt:lpstr>The Power of Stories to Raise Awareness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A Community with Data:  Empowerment &amp; Participatory Action Research </dc:title>
  <dc:creator>Ty Partridge</dc:creator>
  <cp:lastModifiedBy>Ty Partridge</cp:lastModifiedBy>
  <cp:revision>12</cp:revision>
  <dcterms:created xsi:type="dcterms:W3CDTF">2019-11-26T18:40:25Z</dcterms:created>
  <dcterms:modified xsi:type="dcterms:W3CDTF">2022-11-23T17:58:13Z</dcterms:modified>
</cp:coreProperties>
</file>