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5143500" type="screen16x9"/>
  <p:notesSz cx="6858000" cy="9144000"/>
  <p:embeddedFontLst>
    <p:embeddedFont>
      <p:font typeface="Lato" panose="020B0604020202020204" charset="0"/>
      <p:regular r:id="rId28"/>
      <p:bold r:id="rId29"/>
      <p:italic r:id="rId30"/>
      <p:boldItalic r:id="rId31"/>
    </p:embeddedFont>
    <p:embeddedFont>
      <p:font typeface="Open Sans" panose="020B0604020202020204" charset="0"/>
      <p:regular r:id="rId32"/>
      <p:bold r:id="rId33"/>
      <p:italic r:id="rId34"/>
      <p:boldItalic r:id="rId35"/>
    </p:embeddedFont>
    <p:embeddedFont>
      <p:font typeface="PT Sans Narrow" panose="020B0604020202020204" charset="0"/>
      <p:regular r:id="rId36"/>
      <p:bold r:id="rId3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CEA29B5-DE73-4A89-B171-E688391E55ED}">
  <a:tblStyle styleId="{0CEA29B5-DE73-4A89-B171-E688391E55ED}"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54" y="8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6.fntdata"/><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5.fntdata"/><Relationship Id="rId37" Type="http://schemas.openxmlformats.org/officeDocument/2006/relationships/font" Target="fonts/font10.fnt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36" Type="http://schemas.openxmlformats.org/officeDocument/2006/relationships/font" Target="fonts/font9.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3.fntdata"/><Relationship Id="rId35"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Introduce self, pronouns, and identity (Lebanese / both parents Lebanese / immigrant / ½ life in Lebanon and ½ in America)</a:t>
            </a:r>
            <a:endParaRPr/>
          </a:p>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9a324a6e83_0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9a324a6e83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defining “othering” as a personal, social, cultural, and historical experience involving (a) cultural and racial ambiguity, (b) categorization and labeling, (c) hierarchical power dynamics, and (d) limited access to resources. (borrero et al., 2012)</a:t>
            </a:r>
            <a:endParaRPr/>
          </a:p>
          <a:p>
            <a:pPr marL="0" lvl="0" indent="0" algn="l" rtl="0">
              <a:spcBef>
                <a:spcPts val="0"/>
              </a:spcBef>
              <a:spcAft>
                <a:spcPts val="0"/>
              </a:spcAft>
              <a:buNone/>
            </a:pPr>
            <a:r>
              <a:rPr lang="en"/>
              <a:t>Us vs them dynamic in othering is especially relevant to MENA </a:t>
            </a:r>
            <a:endParaRPr/>
          </a:p>
          <a:p>
            <a:pPr marL="0" lvl="0" indent="0" algn="l" rtl="0">
              <a:spcBef>
                <a:spcPts val="0"/>
              </a:spcBef>
              <a:spcAft>
                <a:spcPts val="0"/>
              </a:spcAft>
              <a:buNone/>
            </a:pPr>
            <a:endParaRPr/>
          </a:p>
          <a:p>
            <a:pPr marL="0" lvl="0" indent="0" algn="l" rtl="0">
              <a:spcBef>
                <a:spcPts val="0"/>
              </a:spcBef>
              <a:spcAft>
                <a:spcPts val="0"/>
              </a:spcAft>
              <a:buNone/>
            </a:pPr>
            <a:r>
              <a:rPr lang="en"/>
              <a:t>S1: was 5 years old in 2001</a:t>
            </a:r>
            <a:endParaRPr/>
          </a:p>
          <a:p>
            <a:pPr marL="0" lvl="0" indent="0" algn="l" rtl="0">
              <a:spcBef>
                <a:spcPts val="0"/>
              </a:spcBef>
              <a:spcAft>
                <a:spcPts val="0"/>
              </a:spcAft>
              <a:buNone/>
            </a:pPr>
            <a:endParaRPr/>
          </a:p>
          <a:p>
            <a:pPr marL="0" lvl="0" indent="0" algn="l" rtl="0">
              <a:spcBef>
                <a:spcPts val="0"/>
              </a:spcBef>
              <a:spcAft>
                <a:spcPts val="0"/>
              </a:spcAft>
              <a:buNone/>
            </a:pPr>
            <a:r>
              <a:rPr lang="en"/>
              <a:t>Another exmaple: </a:t>
            </a:r>
            <a:endParaRPr/>
          </a:p>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9913dd7adf_0_29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9913dd7adf_0_2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Identification as “white” or “caucausian” is complicated: some of our participants actually have one white parent and another middle eastern parent. Others just identify as white, even though they indicate that both parents are middle eastern or north african. Another has a mother who is ½ white and ½ mena, and a father who is MENA; they indicated that white was part of their self-identity.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9a324a6e83_0_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9a324a6e83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defining “othering” as a personal, social, cultural, and historical experience involving (a) cultural and racial ambiguity, (b) categorization and labeling, (c) hierarchical power dynamics, and (d) limited access to resources. (borrero et al., 2012)</a:t>
            </a:r>
            <a:endParaRPr/>
          </a:p>
          <a:p>
            <a:pPr marL="0" lvl="0" indent="0" algn="l" rtl="0">
              <a:spcBef>
                <a:spcPts val="0"/>
              </a:spcBef>
              <a:spcAft>
                <a:spcPts val="0"/>
              </a:spcAft>
              <a:buNone/>
            </a:pPr>
            <a:r>
              <a:rPr lang="en"/>
              <a:t>Us vs them dynamic in othering is especially relevant to MENA </a:t>
            </a:r>
            <a:endParaRPr/>
          </a:p>
          <a:p>
            <a:pPr marL="0" lvl="0" indent="0" algn="l" rtl="0">
              <a:spcBef>
                <a:spcPts val="0"/>
              </a:spcBef>
              <a:spcAft>
                <a:spcPts val="0"/>
              </a:spcAft>
              <a:buNone/>
            </a:pPr>
            <a:endParaRPr/>
          </a:p>
          <a:p>
            <a:pPr marL="0" lvl="0" indent="0" algn="l" rtl="0">
              <a:spcBef>
                <a:spcPts val="0"/>
              </a:spcBef>
              <a:spcAft>
                <a:spcPts val="0"/>
              </a:spcAft>
              <a:buNone/>
            </a:pPr>
            <a:r>
              <a:rPr lang="en"/>
              <a:t>S1: was 5 years old in 2001</a:t>
            </a:r>
            <a:endParaRPr/>
          </a:p>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9a324a6e83_0_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9a324a6e83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defining “othering” as a personal, social, cultural, and historical experience involving (a) cultural and racial ambiguity, (b) categorization and labeling, (c) hierarchical power dynamics, and (d) limited access to resources. (borrero et al., 2012)</a:t>
            </a:r>
            <a:endParaRPr/>
          </a:p>
          <a:p>
            <a:pPr marL="0" lvl="0" indent="0" algn="l" rtl="0">
              <a:spcBef>
                <a:spcPts val="0"/>
              </a:spcBef>
              <a:spcAft>
                <a:spcPts val="0"/>
              </a:spcAft>
              <a:buNone/>
            </a:pPr>
            <a:r>
              <a:rPr lang="en"/>
              <a:t>Us vs them dynamic in othering is especially relevant to MENA </a:t>
            </a:r>
            <a:endParaRPr/>
          </a:p>
          <a:p>
            <a:pPr marL="0" lvl="0" indent="0" algn="l" rtl="0">
              <a:spcBef>
                <a:spcPts val="0"/>
              </a:spcBef>
              <a:spcAft>
                <a:spcPts val="0"/>
              </a:spcAft>
              <a:buNone/>
            </a:pPr>
            <a:endParaRPr/>
          </a:p>
          <a:p>
            <a:pPr marL="0" lvl="0" indent="0" algn="l" rtl="0">
              <a:spcBef>
                <a:spcPts val="0"/>
              </a:spcBef>
              <a:spcAft>
                <a:spcPts val="0"/>
              </a:spcAft>
              <a:buNone/>
            </a:pPr>
            <a:r>
              <a:rPr lang="en"/>
              <a:t>S1: was 5 years old in 2001</a:t>
            </a:r>
            <a:endParaRPr/>
          </a:p>
          <a:p>
            <a:pPr marL="0" lvl="0" indent="0" algn="l" rtl="0">
              <a:spcBef>
                <a:spcPts val="0"/>
              </a:spcBef>
              <a:spcAft>
                <a:spcPts val="0"/>
              </a:spcAft>
              <a:buNone/>
            </a:pPr>
            <a:endParaRPr/>
          </a:p>
          <a:p>
            <a:pPr marL="0" lvl="0" indent="0" algn="l" rtl="0">
              <a:spcBef>
                <a:spcPts val="0"/>
              </a:spcBef>
              <a:spcAft>
                <a:spcPts val="0"/>
              </a:spcAft>
              <a:buNone/>
            </a:pPr>
            <a:r>
              <a:rPr lang="en"/>
              <a:t>For confusion and questioning: </a:t>
            </a:r>
            <a:r>
              <a:rPr lang="en" sz="900">
                <a:latin typeface="Open Sans"/>
                <a:ea typeface="Open Sans"/>
                <a:cs typeface="Open Sans"/>
                <a:sym typeface="Open Sans"/>
              </a:rPr>
              <a:t>“When I was around five years old .. I remember a teacher asking me where I was from as part of an activity in class to learn about the culture. I said that I was from Michigan and she said that she meant my parents. I didn't really understand at the time what he was really talking about. (</a:t>
            </a:r>
            <a:r>
              <a:rPr lang="en" sz="900" i="1">
                <a:latin typeface="Open Sans"/>
                <a:ea typeface="Open Sans"/>
                <a:cs typeface="Open Sans"/>
                <a:sym typeface="Open Sans"/>
              </a:rPr>
              <a:t>S </a:t>
            </a:r>
            <a:r>
              <a:rPr lang="en" sz="900">
                <a:latin typeface="Open Sans"/>
                <a:ea typeface="Open Sans"/>
                <a:cs typeface="Open Sans"/>
                <a:sym typeface="Open Sans"/>
              </a:rPr>
              <a:t>identifies as European and ME; age 19). </a:t>
            </a:r>
            <a:endParaRPr sz="900"/>
          </a:p>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9a3b5825df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9a3b5825d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9a3b5825df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9a3b5825d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9a3b5825df_0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9a3b5825df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9a3b5825df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9a3b5825df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9a3b5825df_0_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9a3b5825df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9913dd7adf_0_2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9913dd7adf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9913dd7adf_0_2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9913dd7adf_0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9a3b5825df_0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9a3b5825df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9a3b5825df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9a3b5825df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9a3b5825df_0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9a3b5825df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9a3b5825df_0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9a3b5825df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9913dd7adf_0_2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9913dd7adf_0_2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Is higher than other ethnic groups but not sure what that means…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9913dd7adf_0_2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9913dd7adf_0_2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	alpha for full participants = .852</a:t>
            </a:r>
            <a:endParaRPr/>
          </a:p>
          <a:p>
            <a:pPr marL="0" lvl="0" indent="0" algn="l" rtl="0">
              <a:spcBef>
                <a:spcPts val="0"/>
              </a:spcBef>
              <a:spcAft>
                <a:spcPts val="0"/>
              </a:spcAft>
              <a:buNone/>
            </a:pPr>
            <a:r>
              <a:rPr lang="en"/>
              <a:t>	alpha for MENA = .891</a:t>
            </a:r>
            <a:endParaRPr/>
          </a:p>
          <a:p>
            <a:pPr marL="0" lvl="0" indent="0" algn="l" rtl="0">
              <a:spcBef>
                <a:spcPts val="0"/>
              </a:spcBef>
              <a:spcAft>
                <a:spcPts val="0"/>
              </a:spcAft>
              <a:buNone/>
            </a:pPr>
            <a:r>
              <a:rPr lang="en"/>
              <a:t>7-point scale // leans positive</a:t>
            </a:r>
            <a:endParaRPr/>
          </a:p>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9913dd7adf_0_2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9913dd7adf_0_2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9913dd7adf_0_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9913dd7adf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914400" lvl="1" indent="-317500" algn="l" rtl="0">
              <a:lnSpc>
                <a:spcPct val="115000"/>
              </a:lnSpc>
              <a:spcBef>
                <a:spcPts val="0"/>
              </a:spcBef>
              <a:spcAft>
                <a:spcPts val="0"/>
              </a:spcAft>
              <a:buClr>
                <a:srgbClr val="695D46"/>
              </a:buClr>
              <a:buSzPts val="1400"/>
              <a:buFont typeface="Open Sans"/>
              <a:buChar char="○"/>
            </a:pPr>
            <a:r>
              <a:rPr lang="en" sz="1400">
                <a:solidFill>
                  <a:srgbClr val="695D46"/>
                </a:solidFill>
                <a:latin typeface="Open Sans"/>
                <a:ea typeface="Open Sans"/>
                <a:cs typeface="Open Sans"/>
                <a:sym typeface="Open Sans"/>
              </a:rPr>
              <a:t>Middle East (or MENA) - a term originally created by the British that centers the West</a:t>
            </a:r>
            <a:endParaRPr sz="1400">
              <a:solidFill>
                <a:srgbClr val="695D46"/>
              </a:solidFill>
              <a:latin typeface="Open Sans"/>
              <a:ea typeface="Open Sans"/>
              <a:cs typeface="Open Sans"/>
              <a:sym typeface="Open Sans"/>
            </a:endParaRPr>
          </a:p>
          <a:p>
            <a:pPr marL="914400" lvl="1" indent="-317500" algn="l" rtl="0">
              <a:lnSpc>
                <a:spcPct val="115000"/>
              </a:lnSpc>
              <a:spcBef>
                <a:spcPts val="0"/>
              </a:spcBef>
              <a:spcAft>
                <a:spcPts val="0"/>
              </a:spcAft>
              <a:buClr>
                <a:srgbClr val="695D46"/>
              </a:buClr>
              <a:buSzPts val="1400"/>
              <a:buFont typeface="Open Sans"/>
              <a:buChar char="○"/>
            </a:pPr>
            <a:r>
              <a:rPr lang="en" sz="1400">
                <a:solidFill>
                  <a:srgbClr val="695D46"/>
                </a:solidFill>
                <a:latin typeface="Open Sans"/>
                <a:ea typeface="Open Sans"/>
                <a:cs typeface="Open Sans"/>
                <a:sym typeface="Open Sans"/>
              </a:rPr>
              <a:t>Arab - a term that identifies a common language and history, but can also groups that speak other languages (Kurds, Armenians), groups that were conquered by Arabs, and erases colorism within people of this region</a:t>
            </a:r>
            <a:endParaRPr sz="1400">
              <a:solidFill>
                <a:srgbClr val="695D46"/>
              </a:solidFill>
              <a:latin typeface="Open Sans"/>
              <a:ea typeface="Open Sans"/>
              <a:cs typeface="Open Sans"/>
              <a:sym typeface="Open Sans"/>
            </a:endParaRPr>
          </a:p>
          <a:p>
            <a:pPr marL="914400" lvl="1" indent="-317500" algn="l" rtl="0">
              <a:lnSpc>
                <a:spcPct val="115000"/>
              </a:lnSpc>
              <a:spcBef>
                <a:spcPts val="0"/>
              </a:spcBef>
              <a:spcAft>
                <a:spcPts val="0"/>
              </a:spcAft>
              <a:buClr>
                <a:srgbClr val="695D46"/>
              </a:buClr>
              <a:buSzPts val="1400"/>
              <a:buFont typeface="Open Sans"/>
              <a:buChar char="○"/>
            </a:pPr>
            <a:r>
              <a:rPr lang="en" sz="1400">
                <a:solidFill>
                  <a:srgbClr val="695D46"/>
                </a:solidFill>
                <a:latin typeface="Open Sans"/>
                <a:ea typeface="Open Sans"/>
                <a:cs typeface="Open Sans"/>
                <a:sym typeface="Open Sans"/>
              </a:rPr>
              <a:t>Muslim - most Muslims are not Arab, many Arabs are not Muslim. Western nations have made these two terms synonymous but they are not. The MENA region contains a huge diversity of religions (incl. Pagans and atheists). </a:t>
            </a:r>
            <a:endParaRPr sz="1400">
              <a:solidFill>
                <a:srgbClr val="695D46"/>
              </a:solidFill>
              <a:latin typeface="Open Sans"/>
              <a:ea typeface="Open Sans"/>
              <a:cs typeface="Open Sans"/>
              <a:sym typeface="Open Sans"/>
            </a:endParaRPr>
          </a:p>
          <a:p>
            <a:pPr marL="914400" lvl="1" indent="-317500" algn="l" rtl="0">
              <a:lnSpc>
                <a:spcPct val="115000"/>
              </a:lnSpc>
              <a:spcBef>
                <a:spcPts val="0"/>
              </a:spcBef>
              <a:spcAft>
                <a:spcPts val="0"/>
              </a:spcAft>
              <a:buClr>
                <a:srgbClr val="695D46"/>
              </a:buClr>
              <a:buSzPts val="1400"/>
              <a:buFont typeface="Open Sans"/>
              <a:buChar char="○"/>
            </a:pPr>
            <a:r>
              <a:rPr lang="en" sz="1400">
                <a:solidFill>
                  <a:srgbClr val="695D46"/>
                </a:solidFill>
                <a:latin typeface="Open Sans"/>
                <a:ea typeface="Open Sans"/>
                <a:cs typeface="Open Sans"/>
                <a:sym typeface="Open Sans"/>
              </a:rPr>
              <a:t>SWANA - South West Asia and North Africa - a recently emerging term that some people use, but still identifies folks by their region of the world they come from and doesn’t center important differences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9913dd7adf_0_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9913dd7adf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9913dd7adf_0_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9913dd7adf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914400" lvl="1" indent="-298450" algn="l" rtl="0">
              <a:lnSpc>
                <a:spcPct val="115000"/>
              </a:lnSpc>
              <a:spcBef>
                <a:spcPts val="0"/>
              </a:spcBef>
              <a:spcAft>
                <a:spcPts val="0"/>
              </a:spcAft>
              <a:buClr>
                <a:srgbClr val="595959"/>
              </a:buClr>
              <a:buSzPts val="1100"/>
              <a:buFont typeface="Lato"/>
              <a:buChar char="○"/>
            </a:pPr>
            <a:r>
              <a:rPr lang="en">
                <a:solidFill>
                  <a:srgbClr val="595959"/>
                </a:solidFill>
                <a:latin typeface="Lato"/>
                <a:ea typeface="Lato"/>
                <a:cs typeface="Lato"/>
                <a:sym typeface="Lato"/>
              </a:rPr>
              <a:t>ualitative data were analyzed through an integration of grounded theory and critical inquiry methods (Charmaz, 2017).  Reflexive qualitative reactions were also collected, situating the researcher in the coding context</a:t>
            </a:r>
            <a:endParaRPr>
              <a:solidFill>
                <a:srgbClr val="595959"/>
              </a:solidFill>
              <a:latin typeface="Lato"/>
              <a:ea typeface="Lato"/>
              <a:cs typeface="Lato"/>
              <a:sym typeface="Lato"/>
            </a:endParaRPr>
          </a:p>
          <a:p>
            <a:pPr marL="0" lvl="0" indent="0" algn="l" rtl="0">
              <a:spcBef>
                <a:spcPts val="160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9913dd7adf_0_9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9913dd7adf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9913dd7adf_0_9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9913dd7adf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Middle Eastern &amp; American were most frequently used terms</a:t>
            </a:r>
            <a:endParaRPr/>
          </a:p>
          <a:p>
            <a:pPr marL="0" lvl="0" indent="0" algn="l" rtl="0">
              <a:spcBef>
                <a:spcPts val="0"/>
              </a:spcBef>
              <a:spcAft>
                <a:spcPts val="0"/>
              </a:spcAft>
              <a:buNone/>
            </a:pPr>
            <a:r>
              <a:rPr lang="en"/>
              <a:t>We know that 11 participants (35%) are actually multi-racial (1 arab parent and the other parent is another identity), so we see here that words like Brazilian, Asian, german, white, caucasian</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9913dd7adf_0_2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9913dd7adf_0_2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mailto:lama.hassoun.ayoub@wayne.edu"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hyperlink" Target="mailto:tpartrid@wayne.edu"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subTitle" idx="1"/>
          </p:nvPr>
        </p:nvSpPr>
        <p:spPr>
          <a:xfrm>
            <a:off x="2134200" y="3042475"/>
            <a:ext cx="4875600" cy="1067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700"/>
              <a:t>Lama Hassoun Ayoub, MSPH </a:t>
            </a:r>
            <a:endParaRPr sz="1700"/>
          </a:p>
          <a:p>
            <a:pPr marL="0" lvl="0" indent="0" algn="ctr" rtl="0">
              <a:spcBef>
                <a:spcPts val="0"/>
              </a:spcBef>
              <a:spcAft>
                <a:spcPts val="0"/>
              </a:spcAft>
              <a:buNone/>
            </a:pPr>
            <a:r>
              <a:rPr lang="en" sz="1700"/>
              <a:t>Robert Ty Partridge, PhD</a:t>
            </a:r>
            <a:endParaRPr sz="1700"/>
          </a:p>
          <a:p>
            <a:pPr marL="0" lvl="0" indent="0" algn="ctr" rtl="0">
              <a:spcBef>
                <a:spcPts val="0"/>
              </a:spcBef>
              <a:spcAft>
                <a:spcPts val="0"/>
              </a:spcAft>
              <a:buNone/>
            </a:pPr>
            <a:r>
              <a:rPr lang="en" sz="1700"/>
              <a:t>Wayne State University</a:t>
            </a:r>
            <a:endParaRPr sz="1700"/>
          </a:p>
        </p:txBody>
      </p:sp>
      <p:sp>
        <p:nvSpPr>
          <p:cNvPr id="67" name="Google Shape;67;p13"/>
          <p:cNvSpPr txBox="1">
            <a:spLocks noGrp="1"/>
          </p:cNvSpPr>
          <p:nvPr>
            <p:ph type="ctrTitle"/>
          </p:nvPr>
        </p:nvSpPr>
        <p:spPr>
          <a:xfrm>
            <a:off x="1029450" y="1235350"/>
            <a:ext cx="7163400" cy="1452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2900"/>
              <a:t>Developmental Experiences of Multi-Cultural Identity for MENA-identified Individuals: A Qualitative Narrative Study </a:t>
            </a:r>
            <a:endParaRPr sz="29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Grandmothers and family</a:t>
            </a:r>
            <a:endParaRPr/>
          </a:p>
        </p:txBody>
      </p:sp>
      <p:sp>
        <p:nvSpPr>
          <p:cNvPr id="121" name="Google Shape;121;p22"/>
          <p:cNvSpPr txBox="1">
            <a:spLocks noGrp="1"/>
          </p:cNvSpPr>
          <p:nvPr>
            <p:ph type="body" idx="1"/>
          </p:nvPr>
        </p:nvSpPr>
        <p:spPr>
          <a:xfrm>
            <a:off x="311700" y="1266325"/>
            <a:ext cx="44130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Grandmothers were a main source of ethnic knowledge especially through language </a:t>
            </a:r>
            <a:endParaRPr/>
          </a:p>
          <a:p>
            <a:pPr marL="457200" lvl="0" indent="-342900" algn="l" rtl="0">
              <a:spcBef>
                <a:spcPts val="0"/>
              </a:spcBef>
              <a:spcAft>
                <a:spcPts val="0"/>
              </a:spcAft>
              <a:buSzPts val="1800"/>
              <a:buChar char="●"/>
            </a:pPr>
            <a:r>
              <a:rPr lang="en"/>
              <a:t>After grandmothers, fathers were the mostly commonly named family member who led discussions about family origins</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
        <p:nvSpPr>
          <p:cNvPr id="122" name="Google Shape;122;p22"/>
          <p:cNvSpPr/>
          <p:nvPr/>
        </p:nvSpPr>
        <p:spPr>
          <a:xfrm>
            <a:off x="4826825" y="1361913"/>
            <a:ext cx="3722400" cy="650700"/>
          </a:xfrm>
          <a:prstGeom prst="roundRect">
            <a:avLst>
              <a:gd name="adj" fmla="val 16667"/>
            </a:avLst>
          </a:prstGeom>
          <a:solidFill>
            <a:schemeClr val="accent3"/>
          </a:solidFill>
          <a:ln w="9525" cap="flat" cmpd="sng">
            <a:solidFill>
              <a:schemeClr val="dk2"/>
            </a:solidFill>
            <a:prstDash val="solid"/>
            <a:round/>
            <a:headEnd type="none" w="sm" len="sm"/>
            <a:tailEnd type="none" w="sm" len="sm"/>
          </a:ln>
        </p:spPr>
        <p:txBody>
          <a:bodyPr spcFirstLastPara="1" wrap="square" lIns="91425" tIns="91425" rIns="91425" bIns="0" anchor="ctr" anchorCtr="0">
            <a:noAutofit/>
          </a:bodyPr>
          <a:lstStyle/>
          <a:p>
            <a:pPr marL="0" lvl="0" indent="0" algn="ctr" rtl="0">
              <a:lnSpc>
                <a:spcPct val="115000"/>
              </a:lnSpc>
              <a:spcBef>
                <a:spcPts val="0"/>
              </a:spcBef>
              <a:spcAft>
                <a:spcPts val="0"/>
              </a:spcAft>
              <a:buNone/>
            </a:pPr>
            <a:r>
              <a:rPr lang="en" sz="1000">
                <a:latin typeface="Open Sans"/>
                <a:ea typeface="Open Sans"/>
                <a:cs typeface="Open Sans"/>
                <a:sym typeface="Open Sans"/>
              </a:rPr>
              <a:t>“As early as I remember speaking arabic to my grandma.” </a:t>
            </a:r>
            <a:endParaRPr sz="1000">
              <a:latin typeface="Open Sans"/>
              <a:ea typeface="Open Sans"/>
              <a:cs typeface="Open Sans"/>
              <a:sym typeface="Open Sans"/>
            </a:endParaRPr>
          </a:p>
          <a:p>
            <a:pPr marL="0" lvl="0" indent="0" algn="ctr" rtl="0">
              <a:lnSpc>
                <a:spcPct val="115000"/>
              </a:lnSpc>
              <a:spcBef>
                <a:spcPts val="0"/>
              </a:spcBef>
              <a:spcAft>
                <a:spcPts val="0"/>
              </a:spcAft>
              <a:buNone/>
            </a:pPr>
            <a:r>
              <a:rPr lang="en" sz="1000">
                <a:latin typeface="Open Sans"/>
                <a:ea typeface="Open Sans"/>
                <a:cs typeface="Open Sans"/>
                <a:sym typeface="Open Sans"/>
              </a:rPr>
              <a:t>(</a:t>
            </a:r>
            <a:r>
              <a:rPr lang="en" sz="1000" i="1">
                <a:latin typeface="Open Sans"/>
                <a:ea typeface="Open Sans"/>
                <a:cs typeface="Open Sans"/>
                <a:sym typeface="Open Sans"/>
              </a:rPr>
              <a:t>S </a:t>
            </a:r>
            <a:r>
              <a:rPr lang="en" sz="1000">
                <a:latin typeface="Open Sans"/>
                <a:ea typeface="Open Sans"/>
                <a:cs typeface="Open Sans"/>
                <a:sym typeface="Open Sans"/>
              </a:rPr>
              <a:t>identified as Iraqi-American; age 19)</a:t>
            </a:r>
            <a:endParaRPr sz="1000">
              <a:latin typeface="Open Sans"/>
              <a:ea typeface="Open Sans"/>
              <a:cs typeface="Open Sans"/>
              <a:sym typeface="Open Sans"/>
            </a:endParaRPr>
          </a:p>
        </p:txBody>
      </p:sp>
      <p:sp>
        <p:nvSpPr>
          <p:cNvPr id="123" name="Google Shape;123;p22"/>
          <p:cNvSpPr/>
          <p:nvPr/>
        </p:nvSpPr>
        <p:spPr>
          <a:xfrm>
            <a:off x="4826825" y="2898900"/>
            <a:ext cx="4231800" cy="781200"/>
          </a:xfrm>
          <a:prstGeom prst="roundRect">
            <a:avLst>
              <a:gd name="adj" fmla="val 16667"/>
            </a:avLst>
          </a:prstGeom>
          <a:solidFill>
            <a:srgbClr val="D5A6BD"/>
          </a:solidFill>
          <a:ln w="9525" cap="flat" cmpd="sng">
            <a:solidFill>
              <a:schemeClr val="dk2"/>
            </a:solidFill>
            <a:prstDash val="solid"/>
            <a:round/>
            <a:headEnd type="none" w="sm" len="sm"/>
            <a:tailEnd type="none" w="sm" len="sm"/>
          </a:ln>
        </p:spPr>
        <p:txBody>
          <a:bodyPr spcFirstLastPara="1" wrap="square" lIns="91425" tIns="91425" rIns="91425" bIns="0" anchor="ctr" anchorCtr="0">
            <a:noAutofit/>
          </a:bodyPr>
          <a:lstStyle/>
          <a:p>
            <a:pPr marL="0" lvl="0" indent="0" algn="ctr" rtl="0">
              <a:lnSpc>
                <a:spcPct val="115000"/>
              </a:lnSpc>
              <a:spcBef>
                <a:spcPts val="0"/>
              </a:spcBef>
              <a:spcAft>
                <a:spcPts val="0"/>
              </a:spcAft>
              <a:buNone/>
            </a:pPr>
            <a:r>
              <a:rPr lang="en" sz="1000">
                <a:solidFill>
                  <a:schemeClr val="dk2"/>
                </a:solidFill>
                <a:latin typeface="Open Sans"/>
                <a:ea typeface="Open Sans"/>
                <a:cs typeface="Open Sans"/>
                <a:sym typeface="Open Sans"/>
              </a:rPr>
              <a:t>When I was about 8 years old, I was sitting at my Grandma's house and my father and his mother were speaking in a different language. (</a:t>
            </a:r>
            <a:r>
              <a:rPr lang="en" sz="1000" i="1">
                <a:solidFill>
                  <a:schemeClr val="dk2"/>
                </a:solidFill>
                <a:latin typeface="Open Sans"/>
                <a:ea typeface="Open Sans"/>
                <a:cs typeface="Open Sans"/>
                <a:sym typeface="Open Sans"/>
              </a:rPr>
              <a:t>S </a:t>
            </a:r>
            <a:r>
              <a:rPr lang="en" sz="1000">
                <a:solidFill>
                  <a:schemeClr val="dk2"/>
                </a:solidFill>
                <a:latin typeface="Open Sans"/>
                <a:ea typeface="Open Sans"/>
                <a:cs typeface="Open Sans"/>
                <a:sym typeface="Open Sans"/>
              </a:rPr>
              <a:t>identified as MENA; age 18)</a:t>
            </a:r>
            <a:endParaRPr sz="1000">
              <a:solidFill>
                <a:schemeClr val="dk2"/>
              </a:solidFill>
              <a:latin typeface="Open Sans"/>
              <a:ea typeface="Open Sans"/>
              <a:cs typeface="Open Sans"/>
              <a:sym typeface="Open Sans"/>
            </a:endParaRPr>
          </a:p>
        </p:txBody>
      </p:sp>
      <p:sp>
        <p:nvSpPr>
          <p:cNvPr id="124" name="Google Shape;124;p22"/>
          <p:cNvSpPr/>
          <p:nvPr/>
        </p:nvSpPr>
        <p:spPr>
          <a:xfrm>
            <a:off x="5336225" y="2080113"/>
            <a:ext cx="3722400" cy="7074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0" anchor="ctr" anchorCtr="0">
            <a:noAutofit/>
          </a:bodyPr>
          <a:lstStyle/>
          <a:p>
            <a:pPr marL="0" lvl="0" indent="0" algn="ctr" rtl="0">
              <a:lnSpc>
                <a:spcPct val="115000"/>
              </a:lnSpc>
              <a:spcBef>
                <a:spcPts val="0"/>
              </a:spcBef>
              <a:spcAft>
                <a:spcPts val="0"/>
              </a:spcAft>
              <a:buNone/>
            </a:pPr>
            <a:r>
              <a:rPr lang="en" sz="1000">
                <a:latin typeface="Open Sans"/>
                <a:ea typeface="Open Sans"/>
                <a:cs typeface="Open Sans"/>
                <a:sym typeface="Open Sans"/>
              </a:rPr>
              <a:t>“My grandma was talking to me in Chaldean.” </a:t>
            </a:r>
            <a:endParaRPr sz="1000">
              <a:latin typeface="Open Sans"/>
              <a:ea typeface="Open Sans"/>
              <a:cs typeface="Open Sans"/>
              <a:sym typeface="Open Sans"/>
            </a:endParaRPr>
          </a:p>
          <a:p>
            <a:pPr marL="0" lvl="0" indent="0" algn="ctr" rtl="0">
              <a:lnSpc>
                <a:spcPct val="115000"/>
              </a:lnSpc>
              <a:spcBef>
                <a:spcPts val="0"/>
              </a:spcBef>
              <a:spcAft>
                <a:spcPts val="0"/>
              </a:spcAft>
              <a:buNone/>
            </a:pPr>
            <a:r>
              <a:rPr lang="en" sz="1000">
                <a:latin typeface="Open Sans"/>
                <a:ea typeface="Open Sans"/>
                <a:cs typeface="Open Sans"/>
                <a:sym typeface="Open Sans"/>
              </a:rPr>
              <a:t>(</a:t>
            </a:r>
            <a:r>
              <a:rPr lang="en" sz="1000" i="1">
                <a:latin typeface="Open Sans"/>
                <a:ea typeface="Open Sans"/>
                <a:cs typeface="Open Sans"/>
                <a:sym typeface="Open Sans"/>
              </a:rPr>
              <a:t>S </a:t>
            </a:r>
            <a:r>
              <a:rPr lang="en" sz="1000">
                <a:latin typeface="Open Sans"/>
                <a:ea typeface="Open Sans"/>
                <a:cs typeface="Open Sans"/>
                <a:sym typeface="Open Sans"/>
              </a:rPr>
              <a:t>identified as Assyrian and Chaldean; age 18) </a:t>
            </a:r>
            <a:endParaRPr sz="1000">
              <a:latin typeface="Open Sans"/>
              <a:ea typeface="Open Sans"/>
              <a:cs typeface="Open Sans"/>
              <a:sym typeface="Open Sans"/>
            </a:endParaRPr>
          </a:p>
        </p:txBody>
      </p:sp>
      <p:sp>
        <p:nvSpPr>
          <p:cNvPr id="125" name="Google Shape;125;p22"/>
          <p:cNvSpPr/>
          <p:nvPr/>
        </p:nvSpPr>
        <p:spPr>
          <a:xfrm>
            <a:off x="534450" y="4046950"/>
            <a:ext cx="5286600" cy="781200"/>
          </a:xfrm>
          <a:prstGeom prst="roundRect">
            <a:avLst>
              <a:gd name="adj" fmla="val 16667"/>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0" anchor="ctr" anchorCtr="0">
            <a:noAutofit/>
          </a:bodyPr>
          <a:lstStyle/>
          <a:p>
            <a:pPr marL="0" lvl="0" indent="0" algn="ctr" rtl="0">
              <a:spcBef>
                <a:spcPts val="0"/>
              </a:spcBef>
              <a:spcAft>
                <a:spcPts val="0"/>
              </a:spcAft>
              <a:buNone/>
            </a:pPr>
            <a:r>
              <a:rPr lang="en" sz="1000">
                <a:solidFill>
                  <a:schemeClr val="dk2"/>
                </a:solidFill>
                <a:latin typeface="Open Sans"/>
                <a:ea typeface="Open Sans"/>
                <a:cs typeface="Open Sans"/>
                <a:sym typeface="Open Sans"/>
              </a:rPr>
              <a:t>“I remember when I was 8 my father was talking about the conflict between Israel and Palestine and I asked him why it worried him so much </a:t>
            </a:r>
            <a:r>
              <a:rPr lang="en" sz="1000" b="1" i="1">
                <a:solidFill>
                  <a:schemeClr val="dk2"/>
                </a:solidFill>
                <a:latin typeface="Open Sans"/>
                <a:ea typeface="Open Sans"/>
                <a:cs typeface="Open Sans"/>
                <a:sym typeface="Open Sans"/>
              </a:rPr>
              <a:t>and that's when he broke the news to me that I'm half Palestinian</a:t>
            </a:r>
            <a:r>
              <a:rPr lang="en" sz="1000">
                <a:solidFill>
                  <a:schemeClr val="dk2"/>
                </a:solidFill>
                <a:latin typeface="Open Sans"/>
                <a:ea typeface="Open Sans"/>
                <a:cs typeface="Open Sans"/>
                <a:sym typeface="Open Sans"/>
              </a:rPr>
              <a:t>.” </a:t>
            </a:r>
            <a:endParaRPr sz="1000">
              <a:solidFill>
                <a:schemeClr val="dk2"/>
              </a:solidFill>
              <a:latin typeface="Open Sans"/>
              <a:ea typeface="Open Sans"/>
              <a:cs typeface="Open Sans"/>
              <a:sym typeface="Open Sans"/>
            </a:endParaRPr>
          </a:p>
          <a:p>
            <a:pPr marL="0" lvl="0" indent="0" algn="ctr" rtl="0">
              <a:spcBef>
                <a:spcPts val="0"/>
              </a:spcBef>
              <a:spcAft>
                <a:spcPts val="0"/>
              </a:spcAft>
              <a:buNone/>
            </a:pPr>
            <a:r>
              <a:rPr lang="en" sz="1000">
                <a:solidFill>
                  <a:schemeClr val="dk2"/>
                </a:solidFill>
                <a:latin typeface="Open Sans"/>
                <a:ea typeface="Open Sans"/>
                <a:cs typeface="Open Sans"/>
                <a:sym typeface="Open Sans"/>
              </a:rPr>
              <a:t>(</a:t>
            </a:r>
            <a:r>
              <a:rPr lang="en" sz="1000" i="1">
                <a:solidFill>
                  <a:schemeClr val="dk2"/>
                </a:solidFill>
                <a:latin typeface="Open Sans"/>
                <a:ea typeface="Open Sans"/>
                <a:cs typeface="Open Sans"/>
                <a:sym typeface="Open Sans"/>
              </a:rPr>
              <a:t>S </a:t>
            </a:r>
            <a:r>
              <a:rPr lang="en" sz="1000">
                <a:solidFill>
                  <a:schemeClr val="dk2"/>
                </a:solidFill>
                <a:latin typeface="Open Sans"/>
                <a:ea typeface="Open Sans"/>
                <a:cs typeface="Open Sans"/>
                <a:sym typeface="Open Sans"/>
              </a:rPr>
              <a:t>identified as half Lebanese, half Palestinian; age 18)</a:t>
            </a:r>
            <a:endParaRPr sz="1000">
              <a:latin typeface="Open Sans"/>
              <a:ea typeface="Open Sans"/>
              <a:cs typeface="Open Sans"/>
              <a:sym typeface="Open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Schools &amp; Cultural Awareness</a:t>
            </a:r>
            <a:endParaRPr/>
          </a:p>
        </p:txBody>
      </p:sp>
      <p:sp>
        <p:nvSpPr>
          <p:cNvPr id="131" name="Google Shape;131;p23"/>
          <p:cNvSpPr txBox="1">
            <a:spLocks noGrp="1"/>
          </p:cNvSpPr>
          <p:nvPr>
            <p:ph type="body" idx="1"/>
          </p:nvPr>
        </p:nvSpPr>
        <p:spPr>
          <a:xfrm>
            <a:off x="311700" y="1266325"/>
            <a:ext cx="5695500" cy="3483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t>Childhood narrative events frequently involved positive school-based cultural awareness experiences, such as a culture day at school. </a:t>
            </a:r>
            <a:endParaRPr sz="1200"/>
          </a:p>
          <a:p>
            <a:pPr marL="0" lvl="0" indent="0" algn="l" rtl="0">
              <a:spcBef>
                <a:spcPts val="1600"/>
              </a:spcBef>
              <a:spcAft>
                <a:spcPts val="0"/>
              </a:spcAft>
              <a:buNone/>
            </a:pPr>
            <a:endParaRPr sz="1200"/>
          </a:p>
          <a:p>
            <a:pPr marL="0" lvl="0" indent="0" algn="l" rtl="0">
              <a:spcBef>
                <a:spcPts val="1600"/>
              </a:spcBef>
              <a:spcAft>
                <a:spcPts val="0"/>
              </a:spcAft>
              <a:buNone/>
            </a:pPr>
            <a:endParaRPr sz="1200"/>
          </a:p>
          <a:p>
            <a:pPr marL="0" lvl="0" indent="0" algn="l" rtl="0">
              <a:spcBef>
                <a:spcPts val="1600"/>
              </a:spcBef>
              <a:spcAft>
                <a:spcPts val="0"/>
              </a:spcAft>
              <a:buNone/>
            </a:pPr>
            <a:endParaRPr sz="1200"/>
          </a:p>
          <a:p>
            <a:pPr marL="0" lvl="0" indent="0" algn="l" rtl="0">
              <a:spcBef>
                <a:spcPts val="1600"/>
              </a:spcBef>
              <a:spcAft>
                <a:spcPts val="0"/>
              </a:spcAft>
              <a:buNone/>
            </a:pPr>
            <a:endParaRPr sz="1200"/>
          </a:p>
          <a:p>
            <a:pPr marL="0" lvl="0" indent="0" algn="l" rtl="0">
              <a:spcBef>
                <a:spcPts val="1600"/>
              </a:spcBef>
              <a:spcAft>
                <a:spcPts val="0"/>
              </a:spcAft>
              <a:buNone/>
            </a:pPr>
            <a:endParaRPr sz="1200"/>
          </a:p>
          <a:p>
            <a:pPr marL="0" lvl="0" indent="0" algn="l" rtl="0">
              <a:spcBef>
                <a:spcPts val="1600"/>
              </a:spcBef>
              <a:spcAft>
                <a:spcPts val="0"/>
              </a:spcAft>
              <a:buNone/>
            </a:pPr>
            <a:r>
              <a:rPr lang="en" sz="1200"/>
              <a:t>Although sometimes these events created confusion and questioning for a few participants</a:t>
            </a:r>
            <a:endParaRPr sz="1200"/>
          </a:p>
          <a:p>
            <a:pPr marL="0" lvl="0" indent="0" algn="l" rtl="0">
              <a:spcBef>
                <a:spcPts val="1600"/>
              </a:spcBef>
              <a:spcAft>
                <a:spcPts val="1600"/>
              </a:spcAft>
              <a:buNone/>
            </a:pPr>
            <a:endParaRPr sz="1200"/>
          </a:p>
        </p:txBody>
      </p:sp>
      <p:sp>
        <p:nvSpPr>
          <p:cNvPr id="132" name="Google Shape;132;p23"/>
          <p:cNvSpPr/>
          <p:nvPr/>
        </p:nvSpPr>
        <p:spPr>
          <a:xfrm>
            <a:off x="6190450" y="1694250"/>
            <a:ext cx="2707200" cy="1190700"/>
          </a:xfrm>
          <a:prstGeom prst="roundRect">
            <a:avLst>
              <a:gd name="adj" fmla="val 16667"/>
            </a:avLst>
          </a:prstGeom>
          <a:solidFill>
            <a:schemeClr val="dk1"/>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0" anchor="ctr" anchorCtr="0">
            <a:noAutofit/>
          </a:bodyPr>
          <a:lstStyle/>
          <a:p>
            <a:pPr marL="0" lvl="0" indent="0" algn="ctr" rtl="0">
              <a:lnSpc>
                <a:spcPct val="115000"/>
              </a:lnSpc>
              <a:spcBef>
                <a:spcPts val="0"/>
              </a:spcBef>
              <a:spcAft>
                <a:spcPts val="0"/>
              </a:spcAft>
              <a:buNone/>
            </a:pPr>
            <a:r>
              <a:rPr lang="en" sz="1100">
                <a:solidFill>
                  <a:schemeClr val="dk2"/>
                </a:solidFill>
                <a:latin typeface="Open Sans"/>
                <a:ea typeface="Open Sans"/>
                <a:cs typeface="Open Sans"/>
                <a:sym typeface="Open Sans"/>
              </a:rPr>
              <a:t>“In Kindergarten, I remember dressing up in my cultural clothing and going to class for "Culture Day". I was wearing a thobe and toteei.” </a:t>
            </a:r>
            <a:endParaRPr sz="1100">
              <a:solidFill>
                <a:schemeClr val="dk2"/>
              </a:solidFill>
              <a:latin typeface="Open Sans"/>
              <a:ea typeface="Open Sans"/>
              <a:cs typeface="Open Sans"/>
              <a:sym typeface="Open Sans"/>
            </a:endParaRPr>
          </a:p>
          <a:p>
            <a:pPr marL="0" lvl="0" indent="0" algn="ctr" rtl="0">
              <a:lnSpc>
                <a:spcPct val="115000"/>
              </a:lnSpc>
              <a:spcBef>
                <a:spcPts val="0"/>
              </a:spcBef>
              <a:spcAft>
                <a:spcPts val="0"/>
              </a:spcAft>
              <a:buNone/>
            </a:pPr>
            <a:r>
              <a:rPr lang="en" sz="1100">
                <a:solidFill>
                  <a:schemeClr val="dk2"/>
                </a:solidFill>
                <a:latin typeface="Open Sans"/>
                <a:ea typeface="Open Sans"/>
                <a:cs typeface="Open Sans"/>
                <a:sym typeface="Open Sans"/>
              </a:rPr>
              <a:t>(</a:t>
            </a:r>
            <a:r>
              <a:rPr lang="en" sz="1100" i="1">
                <a:solidFill>
                  <a:schemeClr val="dk2"/>
                </a:solidFill>
                <a:latin typeface="Open Sans"/>
                <a:ea typeface="Open Sans"/>
                <a:cs typeface="Open Sans"/>
                <a:sym typeface="Open Sans"/>
              </a:rPr>
              <a:t>S </a:t>
            </a:r>
            <a:r>
              <a:rPr lang="en" sz="1100">
                <a:solidFill>
                  <a:schemeClr val="dk2"/>
                </a:solidFill>
                <a:latin typeface="Open Sans"/>
                <a:ea typeface="Open Sans"/>
                <a:cs typeface="Open Sans"/>
                <a:sym typeface="Open Sans"/>
              </a:rPr>
              <a:t>identified as MENA; age 19)</a:t>
            </a:r>
            <a:endParaRPr sz="900">
              <a:solidFill>
                <a:srgbClr val="FFFFFF"/>
              </a:solidFill>
            </a:endParaRPr>
          </a:p>
        </p:txBody>
      </p:sp>
      <p:sp>
        <p:nvSpPr>
          <p:cNvPr id="133" name="Google Shape;133;p23"/>
          <p:cNvSpPr/>
          <p:nvPr/>
        </p:nvSpPr>
        <p:spPr>
          <a:xfrm>
            <a:off x="563125" y="1952050"/>
            <a:ext cx="5408100" cy="1998600"/>
          </a:xfrm>
          <a:prstGeom prst="roundRect">
            <a:avLst>
              <a:gd name="adj" fmla="val 16667"/>
            </a:avLst>
          </a:prstGeom>
          <a:solidFill>
            <a:srgbClr val="A2C4C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0" anchor="ctr" anchorCtr="0">
            <a:noAutofit/>
          </a:bodyPr>
          <a:lstStyle/>
          <a:p>
            <a:pPr marL="0" lvl="0" indent="0" algn="ctr" rtl="0">
              <a:lnSpc>
                <a:spcPct val="115000"/>
              </a:lnSpc>
              <a:spcBef>
                <a:spcPts val="0"/>
              </a:spcBef>
              <a:spcAft>
                <a:spcPts val="0"/>
              </a:spcAft>
              <a:buNone/>
            </a:pPr>
            <a:r>
              <a:rPr lang="en" sz="1000">
                <a:solidFill>
                  <a:schemeClr val="dk2"/>
                </a:solidFill>
                <a:latin typeface="Open Sans"/>
                <a:ea typeface="Open Sans"/>
                <a:cs typeface="Open Sans"/>
                <a:sym typeface="Open Sans"/>
              </a:rPr>
              <a:t>“My first memory of when I was first aware of my ethnicity was in third grade when I was 8 years old, we were given a project on our ethnic background. I had always known that I was Middle Eastern and my family is from a different country, but I did not realize it until this project. Majority of the students in the class were white, so they touched on their background, but it was repetitive because most of them had similar backgrounds. </a:t>
            </a:r>
            <a:r>
              <a:rPr lang="en" sz="1000" b="1" i="1">
                <a:solidFill>
                  <a:schemeClr val="dk2"/>
                </a:solidFill>
                <a:latin typeface="Open Sans"/>
                <a:ea typeface="Open Sans"/>
                <a:cs typeface="Open Sans"/>
                <a:sym typeface="Open Sans"/>
              </a:rPr>
              <a:t>When I presented my project, I had different things to say about my culture and ethnicity and to many of the students, </a:t>
            </a:r>
            <a:r>
              <a:rPr lang="en" sz="1000">
                <a:solidFill>
                  <a:schemeClr val="dk2"/>
                </a:solidFill>
                <a:latin typeface="Open Sans"/>
                <a:ea typeface="Open Sans"/>
                <a:cs typeface="Open Sans"/>
                <a:sym typeface="Open Sans"/>
              </a:rPr>
              <a:t>they were surprised because they thought I was also another white girl. </a:t>
            </a:r>
            <a:r>
              <a:rPr lang="en" sz="1000" b="1" i="1">
                <a:solidFill>
                  <a:schemeClr val="dk2"/>
                </a:solidFill>
                <a:latin typeface="Open Sans"/>
                <a:ea typeface="Open Sans"/>
                <a:cs typeface="Open Sans"/>
                <a:sym typeface="Open Sans"/>
              </a:rPr>
              <a:t>That presentation is what made me realize I was a little bit different than everyone else in the class.</a:t>
            </a:r>
            <a:r>
              <a:rPr lang="en" sz="1000">
                <a:solidFill>
                  <a:schemeClr val="dk2"/>
                </a:solidFill>
                <a:latin typeface="Open Sans"/>
                <a:ea typeface="Open Sans"/>
                <a:cs typeface="Open Sans"/>
                <a:sym typeface="Open Sans"/>
              </a:rPr>
              <a:t>” </a:t>
            </a:r>
            <a:endParaRPr sz="1000">
              <a:solidFill>
                <a:schemeClr val="dk2"/>
              </a:solidFill>
              <a:latin typeface="Open Sans"/>
              <a:ea typeface="Open Sans"/>
              <a:cs typeface="Open Sans"/>
              <a:sym typeface="Open Sans"/>
            </a:endParaRPr>
          </a:p>
          <a:p>
            <a:pPr marL="0" lvl="0" indent="0" algn="ctr" rtl="0">
              <a:lnSpc>
                <a:spcPct val="115000"/>
              </a:lnSpc>
              <a:spcBef>
                <a:spcPts val="0"/>
              </a:spcBef>
              <a:spcAft>
                <a:spcPts val="0"/>
              </a:spcAft>
              <a:buNone/>
            </a:pPr>
            <a:r>
              <a:rPr lang="en" sz="1000">
                <a:solidFill>
                  <a:schemeClr val="dk2"/>
                </a:solidFill>
                <a:latin typeface="Open Sans"/>
                <a:ea typeface="Open Sans"/>
                <a:cs typeface="Open Sans"/>
                <a:sym typeface="Open Sans"/>
              </a:rPr>
              <a:t>(</a:t>
            </a:r>
            <a:r>
              <a:rPr lang="en" sz="1000" i="1">
                <a:solidFill>
                  <a:schemeClr val="dk2"/>
                </a:solidFill>
                <a:latin typeface="Open Sans"/>
                <a:ea typeface="Open Sans"/>
                <a:cs typeface="Open Sans"/>
                <a:sym typeface="Open Sans"/>
              </a:rPr>
              <a:t>S </a:t>
            </a:r>
            <a:r>
              <a:rPr lang="en" sz="1000">
                <a:solidFill>
                  <a:schemeClr val="dk2"/>
                </a:solidFill>
                <a:latin typeface="Open Sans"/>
                <a:ea typeface="Open Sans"/>
                <a:cs typeface="Open Sans"/>
                <a:sym typeface="Open Sans"/>
              </a:rPr>
              <a:t>identified as Middle Eastern and Caucasian; age 18)</a:t>
            </a:r>
            <a:endParaRPr sz="1200">
              <a:solidFill>
                <a:srgbClr val="FFFFFF"/>
              </a:solidFill>
              <a:latin typeface="Open Sans"/>
              <a:ea typeface="Open Sans"/>
              <a:cs typeface="Open Sans"/>
              <a:sym typeface="Open Sans"/>
            </a:endParaRPr>
          </a:p>
        </p:txBody>
      </p:sp>
      <p:sp>
        <p:nvSpPr>
          <p:cNvPr id="134" name="Google Shape;134;p23"/>
          <p:cNvSpPr/>
          <p:nvPr/>
        </p:nvSpPr>
        <p:spPr>
          <a:xfrm>
            <a:off x="6148300" y="3038175"/>
            <a:ext cx="2791500" cy="10650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100">
                <a:solidFill>
                  <a:schemeClr val="lt1"/>
                </a:solidFill>
                <a:latin typeface="Open Sans"/>
                <a:ea typeface="Open Sans"/>
                <a:cs typeface="Open Sans"/>
                <a:sym typeface="Open Sans"/>
              </a:rPr>
              <a:t>“In school when I had to do a project on my ethnicity. I learned so much I didn't know about myself.” </a:t>
            </a:r>
            <a:endParaRPr sz="1100">
              <a:solidFill>
                <a:schemeClr val="lt1"/>
              </a:solidFill>
              <a:latin typeface="Open Sans"/>
              <a:ea typeface="Open Sans"/>
              <a:cs typeface="Open Sans"/>
              <a:sym typeface="Open Sans"/>
            </a:endParaRPr>
          </a:p>
          <a:p>
            <a:pPr marL="0" lvl="0" indent="0" algn="ctr" rtl="0">
              <a:spcBef>
                <a:spcPts val="0"/>
              </a:spcBef>
              <a:spcAft>
                <a:spcPts val="0"/>
              </a:spcAft>
              <a:buNone/>
            </a:pPr>
            <a:r>
              <a:rPr lang="en" sz="1100">
                <a:solidFill>
                  <a:schemeClr val="lt1"/>
                </a:solidFill>
                <a:latin typeface="Open Sans"/>
                <a:ea typeface="Open Sans"/>
                <a:cs typeface="Open Sans"/>
                <a:sym typeface="Open Sans"/>
              </a:rPr>
              <a:t>(</a:t>
            </a:r>
            <a:r>
              <a:rPr lang="en" sz="1100" i="1">
                <a:solidFill>
                  <a:schemeClr val="lt1"/>
                </a:solidFill>
                <a:latin typeface="Open Sans"/>
                <a:ea typeface="Open Sans"/>
                <a:cs typeface="Open Sans"/>
                <a:sym typeface="Open Sans"/>
              </a:rPr>
              <a:t>S </a:t>
            </a:r>
            <a:r>
              <a:rPr lang="en" sz="1100">
                <a:solidFill>
                  <a:schemeClr val="lt1"/>
                </a:solidFill>
                <a:latin typeface="Open Sans"/>
                <a:ea typeface="Open Sans"/>
                <a:cs typeface="Open Sans"/>
                <a:sym typeface="Open Sans"/>
              </a:rPr>
              <a:t>identified as Middle Eastern and white; age 20) </a:t>
            </a:r>
            <a:endParaRPr sz="1100">
              <a:solidFill>
                <a:schemeClr val="lt1"/>
              </a:solidFill>
              <a:latin typeface="Open Sans"/>
              <a:ea typeface="Open Sans"/>
              <a:cs typeface="Open Sans"/>
              <a:sym typeface="Open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Othering</a:t>
            </a:r>
            <a:endParaRPr/>
          </a:p>
        </p:txBody>
      </p:sp>
      <p:sp>
        <p:nvSpPr>
          <p:cNvPr id="140" name="Google Shape;140;p24"/>
          <p:cNvSpPr txBox="1">
            <a:spLocks noGrp="1"/>
          </p:cNvSpPr>
          <p:nvPr>
            <p:ph type="body" idx="1"/>
          </p:nvPr>
        </p:nvSpPr>
        <p:spPr>
          <a:xfrm>
            <a:off x="311700" y="1266325"/>
            <a:ext cx="44334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Common theme of feeling different or “othered” at school or with peers</a:t>
            </a:r>
            <a:endParaRPr/>
          </a:p>
          <a:p>
            <a:pPr marL="457200" lvl="0" indent="-342900" algn="l" rtl="0">
              <a:spcBef>
                <a:spcPts val="1000"/>
              </a:spcBef>
              <a:spcAft>
                <a:spcPts val="0"/>
              </a:spcAft>
              <a:buSzPts val="1800"/>
              <a:buChar char="●"/>
            </a:pPr>
            <a:r>
              <a:rPr lang="en"/>
              <a:t>Both arabic-speaking and non-arabic speaking participants experienced this in different ways</a:t>
            </a:r>
            <a:endParaRPr/>
          </a:p>
        </p:txBody>
      </p:sp>
      <p:sp>
        <p:nvSpPr>
          <p:cNvPr id="141" name="Google Shape;141;p24"/>
          <p:cNvSpPr/>
          <p:nvPr/>
        </p:nvSpPr>
        <p:spPr>
          <a:xfrm>
            <a:off x="5168925" y="1383400"/>
            <a:ext cx="3244500" cy="1608300"/>
          </a:xfrm>
          <a:prstGeom prst="roundRect">
            <a:avLst>
              <a:gd name="adj" fmla="val 16667"/>
            </a:avLst>
          </a:prstGeom>
          <a:solidFill>
            <a:srgbClr val="B4A7D6"/>
          </a:solidFill>
          <a:ln w="9525" cap="flat" cmpd="sng">
            <a:solidFill>
              <a:schemeClr val="dk2"/>
            </a:solidFill>
            <a:prstDash val="solid"/>
            <a:round/>
            <a:headEnd type="none" w="sm" len="sm"/>
            <a:tailEnd type="none" w="sm" len="sm"/>
          </a:ln>
        </p:spPr>
        <p:txBody>
          <a:bodyPr spcFirstLastPara="1" wrap="square" lIns="91425" tIns="91425" rIns="91425" bIns="0" anchor="ctr" anchorCtr="0">
            <a:noAutofit/>
          </a:bodyPr>
          <a:lstStyle/>
          <a:p>
            <a:pPr marL="0" lvl="0" indent="0" algn="ctr" rtl="0">
              <a:lnSpc>
                <a:spcPct val="115000"/>
              </a:lnSpc>
              <a:spcBef>
                <a:spcPts val="0"/>
              </a:spcBef>
              <a:spcAft>
                <a:spcPts val="0"/>
              </a:spcAft>
              <a:buNone/>
            </a:pPr>
            <a:r>
              <a:rPr lang="en" sz="1000">
                <a:latin typeface="Open Sans"/>
                <a:ea typeface="Open Sans"/>
                <a:cs typeface="Open Sans"/>
                <a:sym typeface="Open Sans"/>
              </a:rPr>
              <a:t>“I went to an elementary school where it wasn't very diverse.  Me and my sister were the only ones who had immigrant parents. </a:t>
            </a:r>
            <a:r>
              <a:rPr lang="en" sz="1000" b="1" i="1">
                <a:latin typeface="Open Sans"/>
                <a:ea typeface="Open Sans"/>
                <a:cs typeface="Open Sans"/>
                <a:sym typeface="Open Sans"/>
              </a:rPr>
              <a:t>As a child, we were never made fun of but i always felt different than everybody else.</a:t>
            </a:r>
            <a:r>
              <a:rPr lang="en" sz="1000">
                <a:latin typeface="Open Sans"/>
                <a:ea typeface="Open Sans"/>
                <a:cs typeface="Open Sans"/>
                <a:sym typeface="Open Sans"/>
              </a:rPr>
              <a:t>” </a:t>
            </a:r>
            <a:endParaRPr sz="1000">
              <a:latin typeface="Open Sans"/>
              <a:ea typeface="Open Sans"/>
              <a:cs typeface="Open Sans"/>
              <a:sym typeface="Open Sans"/>
            </a:endParaRPr>
          </a:p>
          <a:p>
            <a:pPr marL="0" lvl="0" indent="0" algn="ctr" rtl="0">
              <a:lnSpc>
                <a:spcPct val="115000"/>
              </a:lnSpc>
              <a:spcBef>
                <a:spcPts val="0"/>
              </a:spcBef>
              <a:spcAft>
                <a:spcPts val="0"/>
              </a:spcAft>
              <a:buNone/>
            </a:pPr>
            <a:r>
              <a:rPr lang="en" sz="1000">
                <a:latin typeface="Open Sans"/>
                <a:ea typeface="Open Sans"/>
                <a:cs typeface="Open Sans"/>
                <a:sym typeface="Open Sans"/>
              </a:rPr>
              <a:t>(</a:t>
            </a:r>
            <a:r>
              <a:rPr lang="en" sz="1000" i="1">
                <a:latin typeface="Open Sans"/>
                <a:ea typeface="Open Sans"/>
                <a:cs typeface="Open Sans"/>
                <a:sym typeface="Open Sans"/>
              </a:rPr>
              <a:t>S </a:t>
            </a:r>
            <a:r>
              <a:rPr lang="en" sz="1000">
                <a:latin typeface="Open Sans"/>
                <a:ea typeface="Open Sans"/>
                <a:cs typeface="Open Sans"/>
                <a:sym typeface="Open Sans"/>
              </a:rPr>
              <a:t>identified as Yemeni-American; age 21)</a:t>
            </a:r>
            <a:endParaRPr sz="1000">
              <a:latin typeface="Open Sans"/>
              <a:ea typeface="Open Sans"/>
              <a:cs typeface="Open Sans"/>
              <a:sym typeface="Open Sans"/>
            </a:endParaRPr>
          </a:p>
        </p:txBody>
      </p:sp>
      <p:sp>
        <p:nvSpPr>
          <p:cNvPr id="142" name="Google Shape;142;p24"/>
          <p:cNvSpPr/>
          <p:nvPr/>
        </p:nvSpPr>
        <p:spPr>
          <a:xfrm>
            <a:off x="5016925" y="3402050"/>
            <a:ext cx="3815400" cy="1049100"/>
          </a:xfrm>
          <a:prstGeom prst="roundRect">
            <a:avLst>
              <a:gd name="adj" fmla="val 16667"/>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0" anchor="ctr" anchorCtr="0">
            <a:noAutofit/>
          </a:bodyPr>
          <a:lstStyle/>
          <a:p>
            <a:pPr marL="0" lvl="0" indent="0" algn="ctr" rtl="0">
              <a:spcBef>
                <a:spcPts val="0"/>
              </a:spcBef>
              <a:spcAft>
                <a:spcPts val="0"/>
              </a:spcAft>
              <a:buNone/>
            </a:pPr>
            <a:r>
              <a:rPr lang="en" sz="1100">
                <a:solidFill>
                  <a:schemeClr val="dk2"/>
                </a:solidFill>
                <a:latin typeface="Open Sans"/>
                <a:ea typeface="Open Sans"/>
                <a:cs typeface="Open Sans"/>
                <a:sym typeface="Open Sans"/>
              </a:rPr>
              <a:t>“I do not speak arabic … when I was in arabic school as a child I felt like people treated me differently because I was half white” </a:t>
            </a:r>
            <a:endParaRPr sz="1100">
              <a:solidFill>
                <a:schemeClr val="dk2"/>
              </a:solidFill>
              <a:latin typeface="Open Sans"/>
              <a:ea typeface="Open Sans"/>
              <a:cs typeface="Open Sans"/>
              <a:sym typeface="Open Sans"/>
            </a:endParaRPr>
          </a:p>
          <a:p>
            <a:pPr marL="0" lvl="0" indent="0" algn="ctr" rtl="0">
              <a:spcBef>
                <a:spcPts val="0"/>
              </a:spcBef>
              <a:spcAft>
                <a:spcPts val="0"/>
              </a:spcAft>
              <a:buNone/>
            </a:pPr>
            <a:r>
              <a:rPr lang="en" sz="1100" i="1">
                <a:solidFill>
                  <a:schemeClr val="dk2"/>
                </a:solidFill>
                <a:latin typeface="Open Sans"/>
                <a:ea typeface="Open Sans"/>
                <a:cs typeface="Open Sans"/>
                <a:sym typeface="Open Sans"/>
              </a:rPr>
              <a:t>(S </a:t>
            </a:r>
            <a:r>
              <a:rPr lang="en" sz="1100">
                <a:solidFill>
                  <a:schemeClr val="dk2"/>
                </a:solidFill>
                <a:latin typeface="Open Sans"/>
                <a:ea typeface="Open Sans"/>
                <a:cs typeface="Open Sans"/>
                <a:sym typeface="Open Sans"/>
              </a:rPr>
              <a:t>identified as half white, half Lebanese; age 23)</a:t>
            </a:r>
            <a:endParaRPr sz="1100">
              <a:solidFill>
                <a:schemeClr val="dk2"/>
              </a:solidFill>
              <a:latin typeface="Open Sans"/>
              <a:ea typeface="Open Sans"/>
              <a:cs typeface="Open Sans"/>
              <a:sym typeface="Open Sans"/>
            </a:endParaRPr>
          </a:p>
        </p:txBody>
      </p:sp>
      <p:sp>
        <p:nvSpPr>
          <p:cNvPr id="143" name="Google Shape;143;p24"/>
          <p:cNvSpPr/>
          <p:nvPr/>
        </p:nvSpPr>
        <p:spPr>
          <a:xfrm>
            <a:off x="577025" y="3402050"/>
            <a:ext cx="3555900" cy="10491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0" anchor="ctr" anchorCtr="0">
            <a:noAutofit/>
          </a:bodyPr>
          <a:lstStyle/>
          <a:p>
            <a:pPr marL="0" lvl="0" indent="0" algn="ctr" rtl="0">
              <a:lnSpc>
                <a:spcPct val="115000"/>
              </a:lnSpc>
              <a:spcBef>
                <a:spcPts val="0"/>
              </a:spcBef>
              <a:spcAft>
                <a:spcPts val="0"/>
              </a:spcAft>
              <a:buNone/>
            </a:pPr>
            <a:r>
              <a:rPr lang="en" sz="1100">
                <a:solidFill>
                  <a:srgbClr val="FFFFFF"/>
                </a:solidFill>
                <a:latin typeface="Open Sans"/>
                <a:ea typeface="Open Sans"/>
                <a:cs typeface="Open Sans"/>
                <a:sym typeface="Open Sans"/>
              </a:rPr>
              <a:t>“My first day of school not knowing any English and having everyone around me speak a language I didn't know.”</a:t>
            </a:r>
            <a:endParaRPr sz="1100">
              <a:solidFill>
                <a:srgbClr val="FFFFFF"/>
              </a:solidFill>
              <a:latin typeface="Open Sans"/>
              <a:ea typeface="Open Sans"/>
              <a:cs typeface="Open Sans"/>
              <a:sym typeface="Open Sans"/>
            </a:endParaRPr>
          </a:p>
          <a:p>
            <a:pPr marL="0" lvl="0" indent="0" algn="ctr" rtl="0">
              <a:lnSpc>
                <a:spcPct val="115000"/>
              </a:lnSpc>
              <a:spcBef>
                <a:spcPts val="0"/>
              </a:spcBef>
              <a:spcAft>
                <a:spcPts val="0"/>
              </a:spcAft>
              <a:buNone/>
            </a:pPr>
            <a:r>
              <a:rPr lang="en" sz="1100">
                <a:solidFill>
                  <a:srgbClr val="FFFFFF"/>
                </a:solidFill>
                <a:latin typeface="Open Sans"/>
                <a:ea typeface="Open Sans"/>
                <a:cs typeface="Open Sans"/>
                <a:sym typeface="Open Sans"/>
              </a:rPr>
              <a:t>(</a:t>
            </a:r>
            <a:r>
              <a:rPr lang="en" sz="1100" i="1">
                <a:solidFill>
                  <a:srgbClr val="FFFFFF"/>
                </a:solidFill>
                <a:latin typeface="Open Sans"/>
                <a:ea typeface="Open Sans"/>
                <a:cs typeface="Open Sans"/>
                <a:sym typeface="Open Sans"/>
              </a:rPr>
              <a:t>S </a:t>
            </a:r>
            <a:r>
              <a:rPr lang="en" sz="1100">
                <a:solidFill>
                  <a:srgbClr val="FFFFFF"/>
                </a:solidFill>
                <a:latin typeface="Open Sans"/>
                <a:ea typeface="Open Sans"/>
                <a:cs typeface="Open Sans"/>
                <a:sym typeface="Open Sans"/>
              </a:rPr>
              <a:t>identified as Middle Eastern; age 21)</a:t>
            </a:r>
            <a:endParaRPr sz="1100">
              <a:solidFill>
                <a:srgbClr val="FFFFFF"/>
              </a:solidFill>
              <a:latin typeface="Open Sans"/>
              <a:ea typeface="Open Sans"/>
              <a:cs typeface="Open Sans"/>
              <a:sym typeface="Open Sans"/>
            </a:endParaRPr>
          </a:p>
        </p:txBody>
      </p:sp>
      <p:sp>
        <p:nvSpPr>
          <p:cNvPr id="144" name="Google Shape;144;p24"/>
          <p:cNvSpPr/>
          <p:nvPr/>
        </p:nvSpPr>
        <p:spPr>
          <a:xfrm>
            <a:off x="4272213" y="3822200"/>
            <a:ext cx="605400" cy="208800"/>
          </a:xfrm>
          <a:prstGeom prst="leftRightArrow">
            <a:avLst>
              <a:gd name="adj1" fmla="val 50000"/>
              <a:gd name="adj2" fmla="val 50000"/>
            </a:avLst>
          </a:prstGeom>
          <a:solidFill>
            <a:srgbClr val="4C113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5"/>
          <p:cNvSpPr txBox="1">
            <a:spLocks noGrp="1"/>
          </p:cNvSpPr>
          <p:nvPr>
            <p:ph type="title"/>
          </p:nvPr>
        </p:nvSpPr>
        <p:spPr>
          <a:xfrm>
            <a:off x="423125" y="5589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Othering through Stereotypes</a:t>
            </a:r>
            <a:endParaRPr/>
          </a:p>
        </p:txBody>
      </p:sp>
      <p:sp>
        <p:nvSpPr>
          <p:cNvPr id="150" name="Google Shape;150;p25"/>
          <p:cNvSpPr txBox="1">
            <a:spLocks noGrp="1"/>
          </p:cNvSpPr>
          <p:nvPr>
            <p:ph type="body" idx="1"/>
          </p:nvPr>
        </p:nvSpPr>
        <p:spPr>
          <a:xfrm>
            <a:off x="311700" y="1266325"/>
            <a:ext cx="49290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Common theme of feeling “othered” </a:t>
            </a:r>
            <a:r>
              <a:rPr lang="en" i="1"/>
              <a:t>through </a:t>
            </a:r>
            <a:r>
              <a:rPr lang="en"/>
              <a:t>the use of stereotypes</a:t>
            </a:r>
            <a:endParaRPr/>
          </a:p>
          <a:p>
            <a:pPr marL="457200" lvl="0" indent="-342900" algn="l" rtl="0">
              <a:spcBef>
                <a:spcPts val="1000"/>
              </a:spcBef>
              <a:spcAft>
                <a:spcPts val="0"/>
              </a:spcAft>
              <a:buSzPts val="1800"/>
              <a:buChar char="●"/>
            </a:pPr>
            <a:r>
              <a:rPr lang="en" i="1"/>
              <a:t>Us vs them </a:t>
            </a:r>
            <a:r>
              <a:rPr lang="en"/>
              <a:t>dynamic is prevalent in many other communities with “othering” experiences</a:t>
            </a:r>
            <a:endParaRPr/>
          </a:p>
          <a:p>
            <a:pPr marL="914400" lvl="1" indent="-317500" algn="l" rtl="0">
              <a:spcBef>
                <a:spcPts val="0"/>
              </a:spcBef>
              <a:spcAft>
                <a:spcPts val="0"/>
              </a:spcAft>
              <a:buSzPts val="1400"/>
              <a:buChar char="○"/>
            </a:pPr>
            <a:r>
              <a:rPr lang="en"/>
              <a:t>Particularly stark in the sociopolitical context of MENA in the United States</a:t>
            </a:r>
            <a:endParaRPr/>
          </a:p>
          <a:p>
            <a:pPr marL="457200" lvl="0" indent="-342900" algn="l" rtl="0">
              <a:spcBef>
                <a:spcPts val="0"/>
              </a:spcBef>
              <a:spcAft>
                <a:spcPts val="0"/>
              </a:spcAft>
              <a:buSzPts val="1800"/>
              <a:buChar char="●"/>
            </a:pPr>
            <a:r>
              <a:rPr lang="en"/>
              <a:t>This theme persists, and increases, during adolescence</a:t>
            </a:r>
            <a:endParaRPr/>
          </a:p>
        </p:txBody>
      </p:sp>
      <p:sp>
        <p:nvSpPr>
          <p:cNvPr id="151" name="Google Shape;151;p25"/>
          <p:cNvSpPr/>
          <p:nvPr/>
        </p:nvSpPr>
        <p:spPr>
          <a:xfrm>
            <a:off x="5495150" y="1074950"/>
            <a:ext cx="3300300" cy="12081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0" anchor="ctr" anchorCtr="0">
            <a:noAutofit/>
          </a:bodyPr>
          <a:lstStyle/>
          <a:p>
            <a:pPr marL="0" lvl="0" indent="0" algn="ctr" rtl="0">
              <a:lnSpc>
                <a:spcPct val="115000"/>
              </a:lnSpc>
              <a:spcBef>
                <a:spcPts val="0"/>
              </a:spcBef>
              <a:spcAft>
                <a:spcPts val="0"/>
              </a:spcAft>
              <a:buNone/>
            </a:pPr>
            <a:r>
              <a:rPr lang="en" sz="1000">
                <a:latin typeface="Open Sans"/>
                <a:ea typeface="Open Sans"/>
                <a:cs typeface="Open Sans"/>
                <a:sym typeface="Open Sans"/>
              </a:rPr>
              <a:t>“The earliest memory of a time that I was aware of my ethnicity was in 2001, right after September 11th. I would consistently get called "a terrorist", just because of my descent.” </a:t>
            </a:r>
            <a:endParaRPr sz="1000">
              <a:latin typeface="Open Sans"/>
              <a:ea typeface="Open Sans"/>
              <a:cs typeface="Open Sans"/>
              <a:sym typeface="Open Sans"/>
            </a:endParaRPr>
          </a:p>
          <a:p>
            <a:pPr marL="0" lvl="0" indent="0" algn="ctr" rtl="0">
              <a:lnSpc>
                <a:spcPct val="115000"/>
              </a:lnSpc>
              <a:spcBef>
                <a:spcPts val="0"/>
              </a:spcBef>
              <a:spcAft>
                <a:spcPts val="0"/>
              </a:spcAft>
              <a:buNone/>
            </a:pPr>
            <a:r>
              <a:rPr lang="en" sz="1000">
                <a:latin typeface="Open Sans"/>
                <a:ea typeface="Open Sans"/>
                <a:cs typeface="Open Sans"/>
                <a:sym typeface="Open Sans"/>
              </a:rPr>
              <a:t>(</a:t>
            </a:r>
            <a:r>
              <a:rPr lang="en" sz="1000" i="1">
                <a:latin typeface="Open Sans"/>
                <a:ea typeface="Open Sans"/>
                <a:cs typeface="Open Sans"/>
                <a:sym typeface="Open Sans"/>
              </a:rPr>
              <a:t>S</a:t>
            </a:r>
            <a:r>
              <a:rPr lang="en" sz="1000">
                <a:latin typeface="Open Sans"/>
                <a:ea typeface="Open Sans"/>
                <a:cs typeface="Open Sans"/>
                <a:sym typeface="Open Sans"/>
              </a:rPr>
              <a:t> identified as ME and West Asian; age 23)</a:t>
            </a:r>
            <a:endParaRPr sz="1000">
              <a:latin typeface="Open Sans"/>
              <a:ea typeface="Open Sans"/>
              <a:cs typeface="Open Sans"/>
              <a:sym typeface="Open Sans"/>
            </a:endParaRPr>
          </a:p>
        </p:txBody>
      </p:sp>
      <p:sp>
        <p:nvSpPr>
          <p:cNvPr id="152" name="Google Shape;152;p25"/>
          <p:cNvSpPr/>
          <p:nvPr/>
        </p:nvSpPr>
        <p:spPr>
          <a:xfrm>
            <a:off x="5495100" y="2511625"/>
            <a:ext cx="3300300" cy="2190900"/>
          </a:xfrm>
          <a:prstGeom prst="roundRect">
            <a:avLst>
              <a:gd name="adj" fmla="val 16667"/>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0" anchor="ctr" anchorCtr="0">
            <a:noAutofit/>
          </a:bodyPr>
          <a:lstStyle/>
          <a:p>
            <a:pPr marL="0" lvl="0" indent="0" algn="ctr" rtl="0">
              <a:lnSpc>
                <a:spcPct val="115000"/>
              </a:lnSpc>
              <a:spcBef>
                <a:spcPts val="0"/>
              </a:spcBef>
              <a:spcAft>
                <a:spcPts val="0"/>
              </a:spcAft>
              <a:buNone/>
            </a:pPr>
            <a:r>
              <a:rPr lang="en" sz="1100">
                <a:solidFill>
                  <a:schemeClr val="dk2"/>
                </a:solidFill>
                <a:latin typeface="Open Sans"/>
                <a:ea typeface="Open Sans"/>
                <a:cs typeface="Open Sans"/>
                <a:sym typeface="Open Sans"/>
              </a:rPr>
              <a:t>“When I was in elementary school and my brother and I were on the bus. Some kids were making fun of us because we lived in a city with all white people. They didn't know what Chaldean even meant, so they called my brother and I terrorists and said we should have "towels" around our heads.” </a:t>
            </a:r>
            <a:endParaRPr sz="1100">
              <a:solidFill>
                <a:schemeClr val="dk2"/>
              </a:solidFill>
              <a:latin typeface="Open Sans"/>
              <a:ea typeface="Open Sans"/>
              <a:cs typeface="Open Sans"/>
              <a:sym typeface="Open Sans"/>
            </a:endParaRPr>
          </a:p>
          <a:p>
            <a:pPr marL="0" lvl="0" indent="0" algn="ctr" rtl="0">
              <a:lnSpc>
                <a:spcPct val="115000"/>
              </a:lnSpc>
              <a:spcBef>
                <a:spcPts val="0"/>
              </a:spcBef>
              <a:spcAft>
                <a:spcPts val="0"/>
              </a:spcAft>
              <a:buNone/>
            </a:pPr>
            <a:r>
              <a:rPr lang="en" sz="1100">
                <a:solidFill>
                  <a:schemeClr val="dk2"/>
                </a:solidFill>
                <a:latin typeface="Open Sans"/>
                <a:ea typeface="Open Sans"/>
                <a:cs typeface="Open Sans"/>
                <a:sym typeface="Open Sans"/>
              </a:rPr>
              <a:t>(</a:t>
            </a:r>
            <a:r>
              <a:rPr lang="en" sz="1100" i="1">
                <a:solidFill>
                  <a:schemeClr val="dk2"/>
                </a:solidFill>
                <a:latin typeface="Open Sans"/>
                <a:ea typeface="Open Sans"/>
                <a:cs typeface="Open Sans"/>
                <a:sym typeface="Open Sans"/>
              </a:rPr>
              <a:t>S </a:t>
            </a:r>
            <a:r>
              <a:rPr lang="en" sz="1100">
                <a:solidFill>
                  <a:schemeClr val="dk2"/>
                </a:solidFill>
                <a:latin typeface="Open Sans"/>
                <a:ea typeface="Open Sans"/>
                <a:cs typeface="Open Sans"/>
                <a:sym typeface="Open Sans"/>
              </a:rPr>
              <a:t>identified as Chaldean, Arab, and American, age 22)</a:t>
            </a:r>
            <a:endParaRPr sz="1100">
              <a:solidFill>
                <a:schemeClr val="dk2"/>
              </a:solidFill>
              <a:latin typeface="Open Sans"/>
              <a:ea typeface="Open Sans"/>
              <a:cs typeface="Open Sans"/>
              <a:sym typeface="Open San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Adolescence</a:t>
            </a:r>
            <a:endParaRPr/>
          </a:p>
        </p:txBody>
      </p:sp>
      <p:sp>
        <p:nvSpPr>
          <p:cNvPr id="158" name="Google Shape;158;p2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Themes during adolescence included: </a:t>
            </a:r>
            <a:endParaRPr/>
          </a:p>
          <a:p>
            <a:pPr marL="457200" lvl="0" indent="-342900" algn="l" rtl="0">
              <a:spcBef>
                <a:spcPts val="1600"/>
              </a:spcBef>
              <a:spcAft>
                <a:spcPts val="0"/>
              </a:spcAft>
              <a:buSzPts val="1800"/>
              <a:buChar char="●"/>
            </a:pPr>
            <a:r>
              <a:rPr lang="en"/>
              <a:t>Cultural homelessness</a:t>
            </a:r>
            <a:endParaRPr/>
          </a:p>
          <a:p>
            <a:pPr marL="457200" lvl="0" indent="-342900" algn="l" rtl="0">
              <a:spcBef>
                <a:spcPts val="0"/>
              </a:spcBef>
              <a:spcAft>
                <a:spcPts val="0"/>
              </a:spcAft>
              <a:buSzPts val="1800"/>
              <a:buChar char="●"/>
            </a:pPr>
            <a:r>
              <a:rPr lang="en"/>
              <a:t>Persistence of othering, stereotypes, and racism</a:t>
            </a:r>
            <a:endParaRPr/>
          </a:p>
          <a:p>
            <a:pPr marL="914400" lvl="1" indent="-317500" algn="l" rtl="0">
              <a:spcBef>
                <a:spcPts val="0"/>
              </a:spcBef>
              <a:spcAft>
                <a:spcPts val="0"/>
              </a:spcAft>
              <a:buSzPts val="1400"/>
              <a:buChar char="○"/>
            </a:pPr>
            <a:r>
              <a:rPr lang="en"/>
              <a:t>More violence: physical fights; bullying; explicit racism</a:t>
            </a:r>
            <a:endParaRPr/>
          </a:p>
          <a:p>
            <a:pPr marL="914400" lvl="1" indent="-317500" algn="l" rtl="0">
              <a:spcBef>
                <a:spcPts val="0"/>
              </a:spcBef>
              <a:spcAft>
                <a:spcPts val="0"/>
              </a:spcAft>
              <a:buSzPts val="1400"/>
              <a:buChar char="○"/>
            </a:pPr>
            <a:r>
              <a:rPr lang="en"/>
              <a:t>Gendered experiences (e.g. girls in hijab; boys on football team)</a:t>
            </a:r>
            <a:endParaRPr/>
          </a:p>
          <a:p>
            <a:pPr marL="914400" lvl="1" indent="-317500" algn="l" rtl="0">
              <a:spcBef>
                <a:spcPts val="0"/>
              </a:spcBef>
              <a:spcAft>
                <a:spcPts val="0"/>
              </a:spcAft>
              <a:buSzPts val="1400"/>
              <a:buChar char="○"/>
            </a:pPr>
            <a:r>
              <a:rPr lang="en"/>
              <a:t>Dating challenges</a:t>
            </a:r>
            <a:endParaRPr/>
          </a:p>
          <a:p>
            <a:pPr marL="457200" lvl="0" indent="-342900" algn="l" rtl="0">
              <a:spcBef>
                <a:spcPts val="0"/>
              </a:spcBef>
              <a:spcAft>
                <a:spcPts val="0"/>
              </a:spcAft>
              <a:buSzPts val="1800"/>
              <a:buChar char="●"/>
            </a:pPr>
            <a:r>
              <a:rPr lang="en"/>
              <a:t>A few participants described positive experiences </a:t>
            </a:r>
            <a:endParaRPr/>
          </a:p>
          <a:p>
            <a:pPr marL="914400" lvl="1" indent="-317500" algn="l" rtl="0">
              <a:spcBef>
                <a:spcPts val="0"/>
              </a:spcBef>
              <a:spcAft>
                <a:spcPts val="0"/>
              </a:spcAft>
              <a:buSzPts val="1400"/>
              <a:buChar char="○"/>
            </a:pPr>
            <a:r>
              <a:rPr lang="en"/>
              <a:t>Moving to a city with more people like them</a:t>
            </a:r>
            <a:endParaRPr/>
          </a:p>
          <a:p>
            <a:pPr marL="914400" lvl="1" indent="-317500" algn="l" rtl="0">
              <a:spcBef>
                <a:spcPts val="0"/>
              </a:spcBef>
              <a:spcAft>
                <a:spcPts val="0"/>
              </a:spcAft>
              <a:buSzPts val="1400"/>
              <a:buChar char="○"/>
            </a:pPr>
            <a:r>
              <a:rPr lang="en"/>
              <a:t>Embracing one side of them (e.g. African side) because of peer support</a:t>
            </a:r>
            <a:endParaRPr/>
          </a:p>
          <a:p>
            <a:pPr marL="0" lvl="0" indent="0" algn="l" rtl="0">
              <a:spcBef>
                <a:spcPts val="1600"/>
              </a:spcBef>
              <a:spcAft>
                <a:spcPts val="16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Cultural Homelessness</a:t>
            </a:r>
            <a:endParaRPr/>
          </a:p>
        </p:txBody>
      </p:sp>
      <p:sp>
        <p:nvSpPr>
          <p:cNvPr id="164" name="Google Shape;164;p27"/>
          <p:cNvSpPr txBox="1">
            <a:spLocks noGrp="1"/>
          </p:cNvSpPr>
          <p:nvPr>
            <p:ph type="body" idx="1"/>
          </p:nvPr>
        </p:nvSpPr>
        <p:spPr>
          <a:xfrm>
            <a:off x="311700" y="1266325"/>
            <a:ext cx="51834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Feeling like you don’t fit into any cultural groups (Vivero &amp; Jenkins, 1999)</a:t>
            </a:r>
            <a:endParaRPr/>
          </a:p>
          <a:p>
            <a:pPr marL="457200" lvl="0" indent="-342900" algn="l" rtl="0">
              <a:spcBef>
                <a:spcPts val="1000"/>
              </a:spcBef>
              <a:spcAft>
                <a:spcPts val="0"/>
              </a:spcAft>
              <a:buSzPts val="1800"/>
              <a:buChar char="●"/>
            </a:pPr>
            <a:r>
              <a:rPr lang="en"/>
              <a:t>Participants consistently described scenarios where they did not fit into multiple ethnic groups/cultures</a:t>
            </a:r>
            <a:endParaRPr/>
          </a:p>
          <a:p>
            <a:pPr marL="914400" lvl="1" indent="-317500" algn="l" rtl="0">
              <a:spcBef>
                <a:spcPts val="0"/>
              </a:spcBef>
              <a:spcAft>
                <a:spcPts val="0"/>
              </a:spcAft>
              <a:buSzPts val="1400"/>
              <a:buChar char="○"/>
            </a:pPr>
            <a:r>
              <a:rPr lang="en"/>
              <a:t>Not fitting into a minority culture (e.g. Arab) and the dominant culture (i.e. American or white)</a:t>
            </a:r>
            <a:endParaRPr/>
          </a:p>
          <a:p>
            <a:pPr marL="914400" lvl="1" indent="-317500" algn="l" rtl="0">
              <a:spcBef>
                <a:spcPts val="0"/>
              </a:spcBef>
              <a:spcAft>
                <a:spcPts val="0"/>
              </a:spcAft>
              <a:buSzPts val="1400"/>
              <a:buChar char="○"/>
            </a:pPr>
            <a:r>
              <a:rPr lang="en"/>
              <a:t>Also includes not fitting into two minority cultures (e.g. Black and Arab; two different  MENA cultures)</a:t>
            </a:r>
            <a:endParaRPr/>
          </a:p>
        </p:txBody>
      </p:sp>
      <p:sp>
        <p:nvSpPr>
          <p:cNvPr id="165" name="Google Shape;165;p27"/>
          <p:cNvSpPr/>
          <p:nvPr/>
        </p:nvSpPr>
        <p:spPr>
          <a:xfrm>
            <a:off x="5495150" y="1074950"/>
            <a:ext cx="3300300" cy="12081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0" anchor="ctr" anchorCtr="0">
            <a:noAutofit/>
          </a:bodyPr>
          <a:lstStyle/>
          <a:p>
            <a:pPr marL="0" lvl="0" indent="0" algn="ctr" rtl="0">
              <a:lnSpc>
                <a:spcPct val="115000"/>
              </a:lnSpc>
              <a:spcBef>
                <a:spcPts val="0"/>
              </a:spcBef>
              <a:spcAft>
                <a:spcPts val="0"/>
              </a:spcAft>
              <a:buNone/>
            </a:pPr>
            <a:r>
              <a:rPr lang="en" sz="1000">
                <a:latin typeface="Open Sans"/>
                <a:ea typeface="Open Sans"/>
                <a:cs typeface="Open Sans"/>
                <a:sym typeface="Open Sans"/>
              </a:rPr>
              <a:t>“I would relate more with North Africans than I would black people. Sometimes I felt too black for the arabs and too arab for the black [people].”</a:t>
            </a:r>
            <a:endParaRPr sz="1000">
              <a:latin typeface="Open Sans"/>
              <a:ea typeface="Open Sans"/>
              <a:cs typeface="Open Sans"/>
              <a:sym typeface="Open Sans"/>
            </a:endParaRPr>
          </a:p>
          <a:p>
            <a:pPr marL="0" lvl="0" indent="0" algn="ctr" rtl="0">
              <a:lnSpc>
                <a:spcPct val="115000"/>
              </a:lnSpc>
              <a:spcBef>
                <a:spcPts val="0"/>
              </a:spcBef>
              <a:spcAft>
                <a:spcPts val="0"/>
              </a:spcAft>
              <a:buNone/>
            </a:pPr>
            <a:r>
              <a:rPr lang="en" sz="1000">
                <a:latin typeface="Open Sans"/>
                <a:ea typeface="Open Sans"/>
                <a:cs typeface="Open Sans"/>
                <a:sym typeface="Open Sans"/>
              </a:rPr>
              <a:t>(</a:t>
            </a:r>
            <a:r>
              <a:rPr lang="en" sz="1000" i="1">
                <a:latin typeface="Open Sans"/>
                <a:ea typeface="Open Sans"/>
                <a:cs typeface="Open Sans"/>
                <a:sym typeface="Open Sans"/>
              </a:rPr>
              <a:t>S </a:t>
            </a:r>
            <a:r>
              <a:rPr lang="en" sz="1000">
                <a:latin typeface="Open Sans"/>
                <a:ea typeface="Open Sans"/>
                <a:cs typeface="Open Sans"/>
                <a:sym typeface="Open Sans"/>
              </a:rPr>
              <a:t>identified as Black/AA and MENA; age 24)</a:t>
            </a:r>
            <a:endParaRPr sz="1000">
              <a:latin typeface="Open Sans"/>
              <a:ea typeface="Open Sans"/>
              <a:cs typeface="Open Sans"/>
              <a:sym typeface="Open Sans"/>
            </a:endParaRPr>
          </a:p>
        </p:txBody>
      </p:sp>
      <p:sp>
        <p:nvSpPr>
          <p:cNvPr id="166" name="Google Shape;166;p27"/>
          <p:cNvSpPr/>
          <p:nvPr/>
        </p:nvSpPr>
        <p:spPr>
          <a:xfrm>
            <a:off x="5495100" y="2511625"/>
            <a:ext cx="3300300" cy="2190900"/>
          </a:xfrm>
          <a:prstGeom prst="roundRect">
            <a:avLst>
              <a:gd name="adj" fmla="val 16667"/>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0" anchor="ctr" anchorCtr="0">
            <a:noAutofit/>
          </a:bodyPr>
          <a:lstStyle/>
          <a:p>
            <a:pPr marL="0" lvl="0" indent="0" algn="ctr" rtl="0">
              <a:lnSpc>
                <a:spcPct val="115000"/>
              </a:lnSpc>
              <a:spcBef>
                <a:spcPts val="0"/>
              </a:spcBef>
              <a:spcAft>
                <a:spcPts val="0"/>
              </a:spcAft>
              <a:buNone/>
            </a:pPr>
            <a:r>
              <a:rPr lang="en" sz="1100">
                <a:solidFill>
                  <a:schemeClr val="dk2"/>
                </a:solidFill>
                <a:latin typeface="Open Sans"/>
                <a:ea typeface="Open Sans"/>
                <a:cs typeface="Open Sans"/>
                <a:sym typeface="Open Sans"/>
              </a:rPr>
              <a:t>“I didn’t quite fit in with the arabic students or the white students so i kind of kept to myself throughout high school. I was not arabic enough for the arabic kids and not white enough for the white kids.”</a:t>
            </a:r>
            <a:endParaRPr sz="1100">
              <a:solidFill>
                <a:schemeClr val="dk2"/>
              </a:solidFill>
              <a:latin typeface="Open Sans"/>
              <a:ea typeface="Open Sans"/>
              <a:cs typeface="Open Sans"/>
              <a:sym typeface="Open Sans"/>
            </a:endParaRPr>
          </a:p>
          <a:p>
            <a:pPr marL="0" lvl="0" indent="0" algn="ctr" rtl="0">
              <a:lnSpc>
                <a:spcPct val="115000"/>
              </a:lnSpc>
              <a:spcBef>
                <a:spcPts val="0"/>
              </a:spcBef>
              <a:spcAft>
                <a:spcPts val="0"/>
              </a:spcAft>
              <a:buNone/>
            </a:pPr>
            <a:r>
              <a:rPr lang="en" sz="1100">
                <a:solidFill>
                  <a:schemeClr val="dk2"/>
                </a:solidFill>
                <a:latin typeface="Open Sans"/>
                <a:ea typeface="Open Sans"/>
                <a:cs typeface="Open Sans"/>
                <a:sym typeface="Open Sans"/>
              </a:rPr>
              <a:t>(</a:t>
            </a:r>
            <a:r>
              <a:rPr lang="en" sz="1100" i="1">
                <a:solidFill>
                  <a:schemeClr val="dk2"/>
                </a:solidFill>
                <a:latin typeface="Open Sans"/>
                <a:ea typeface="Open Sans"/>
                <a:cs typeface="Open Sans"/>
                <a:sym typeface="Open Sans"/>
              </a:rPr>
              <a:t>S </a:t>
            </a:r>
            <a:r>
              <a:rPr lang="en" sz="1100">
                <a:solidFill>
                  <a:schemeClr val="dk2"/>
                </a:solidFill>
                <a:latin typeface="Open Sans"/>
                <a:ea typeface="Open Sans"/>
                <a:cs typeface="Open Sans"/>
                <a:sym typeface="Open Sans"/>
              </a:rPr>
              <a:t>identifies as white and Lebanese, age 24)</a:t>
            </a:r>
            <a:endParaRPr sz="1100">
              <a:solidFill>
                <a:schemeClr val="dk2"/>
              </a:solidFill>
              <a:latin typeface="Open Sans"/>
              <a:ea typeface="Open Sans"/>
              <a:cs typeface="Open Sans"/>
              <a:sym typeface="Open San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Emerging Adulthood </a:t>
            </a:r>
            <a:endParaRPr/>
          </a:p>
        </p:txBody>
      </p:sp>
      <p:sp>
        <p:nvSpPr>
          <p:cNvPr id="172" name="Google Shape;172;p2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Major themes in the emerging adulthood period include: </a:t>
            </a:r>
            <a:endParaRPr/>
          </a:p>
          <a:p>
            <a:pPr marL="457200" lvl="0" indent="-342900" algn="l" rtl="0">
              <a:spcBef>
                <a:spcPts val="1600"/>
              </a:spcBef>
              <a:spcAft>
                <a:spcPts val="0"/>
              </a:spcAft>
              <a:buSzPts val="1800"/>
              <a:buChar char="●"/>
            </a:pPr>
            <a:r>
              <a:rPr lang="en"/>
              <a:t>Embracing identity/ies</a:t>
            </a:r>
            <a:endParaRPr/>
          </a:p>
          <a:p>
            <a:pPr marL="457200" lvl="0" indent="-342900" algn="l" rtl="0">
              <a:spcBef>
                <a:spcPts val="0"/>
              </a:spcBef>
              <a:spcAft>
                <a:spcPts val="0"/>
              </a:spcAft>
              <a:buSzPts val="1800"/>
              <a:buChar char="●"/>
            </a:pPr>
            <a:r>
              <a:rPr lang="en"/>
              <a:t>Peer support</a:t>
            </a:r>
            <a:endParaRPr/>
          </a:p>
          <a:p>
            <a:pPr marL="457200" lvl="0" indent="-342900" algn="l" rtl="0">
              <a:spcBef>
                <a:spcPts val="0"/>
              </a:spcBef>
              <a:spcAft>
                <a:spcPts val="0"/>
              </a:spcAft>
              <a:buSzPts val="1800"/>
              <a:buChar char="●"/>
            </a:pPr>
            <a:r>
              <a:rPr lang="en"/>
              <a:t>Continued racism and stereotypes (but less feelings of “othering”)</a:t>
            </a:r>
            <a:endParaRPr/>
          </a:p>
          <a:p>
            <a:pPr marL="914400" lvl="1" indent="-317500" algn="l" rtl="0">
              <a:spcBef>
                <a:spcPts val="0"/>
              </a:spcBef>
              <a:spcAft>
                <a:spcPts val="0"/>
              </a:spcAft>
              <a:buSzPts val="1400"/>
              <a:buChar char="○"/>
            </a:pPr>
            <a:r>
              <a:rPr lang="en"/>
              <a:t>Less peer/school incidents</a:t>
            </a:r>
            <a:endParaRPr/>
          </a:p>
          <a:p>
            <a:pPr marL="914400" lvl="1" indent="-317500" algn="l" rtl="0">
              <a:spcBef>
                <a:spcPts val="0"/>
              </a:spcBef>
              <a:spcAft>
                <a:spcPts val="0"/>
              </a:spcAft>
              <a:buSzPts val="1400"/>
              <a:buChar char="○"/>
            </a:pPr>
            <a:r>
              <a:rPr lang="en"/>
              <a:t>More incidents at work or in community</a:t>
            </a:r>
            <a:endParaRPr/>
          </a:p>
          <a:p>
            <a:pPr marL="914400" lvl="1" indent="-317500" algn="l" rtl="0">
              <a:spcBef>
                <a:spcPts val="0"/>
              </a:spcBef>
              <a:spcAft>
                <a:spcPts val="0"/>
              </a:spcAft>
              <a:buSzPts val="1400"/>
              <a:buChar char="○"/>
            </a:pPr>
            <a:r>
              <a:rPr lang="en"/>
              <a:t>Less physical violence</a:t>
            </a:r>
            <a:endParaRPr/>
          </a:p>
          <a:p>
            <a:pPr marL="457200" lvl="0" indent="-342900" algn="l" rtl="0">
              <a:spcBef>
                <a:spcPts val="0"/>
              </a:spcBef>
              <a:spcAft>
                <a:spcPts val="0"/>
              </a:spcAft>
              <a:buSzPts val="1800"/>
              <a:buChar char="●"/>
            </a:pPr>
            <a:r>
              <a:rPr lang="en"/>
              <a:t>Continued/increased dating struggles</a:t>
            </a:r>
            <a:endParaRPr/>
          </a:p>
          <a:p>
            <a:pPr marL="914400" lvl="1" indent="-317500" algn="l" rtl="0">
              <a:spcBef>
                <a:spcPts val="0"/>
              </a:spcBef>
              <a:spcAft>
                <a:spcPts val="0"/>
              </a:spcAft>
              <a:buSzPts val="1400"/>
              <a:buChar char="○"/>
            </a:pPr>
            <a:r>
              <a:rPr lang="en"/>
              <a:t>Romantic relationships within same/different ethnicities or cultural backgrounds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9"/>
          <p:cNvSpPr txBox="1">
            <a:spLocks noGrp="1"/>
          </p:cNvSpPr>
          <p:nvPr>
            <p:ph type="title"/>
          </p:nvPr>
        </p:nvSpPr>
        <p:spPr>
          <a:xfrm>
            <a:off x="311700" y="26247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Embracing Identity</a:t>
            </a:r>
            <a:endParaRPr/>
          </a:p>
        </p:txBody>
      </p:sp>
      <p:sp>
        <p:nvSpPr>
          <p:cNvPr id="178" name="Google Shape;178;p29"/>
          <p:cNvSpPr txBox="1">
            <a:spLocks noGrp="1"/>
          </p:cNvSpPr>
          <p:nvPr>
            <p:ph type="body" idx="1"/>
          </p:nvPr>
        </p:nvSpPr>
        <p:spPr>
          <a:xfrm>
            <a:off x="311700" y="1752750"/>
            <a:ext cx="4827900" cy="163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Participants discussed embracing their identity despite also describing continued incidents of racism and stereotypes, and feelings of cultural homelessness</a:t>
            </a:r>
            <a:endParaRPr/>
          </a:p>
        </p:txBody>
      </p:sp>
      <p:sp>
        <p:nvSpPr>
          <p:cNvPr id="179" name="Google Shape;179;p29"/>
          <p:cNvSpPr/>
          <p:nvPr/>
        </p:nvSpPr>
        <p:spPr>
          <a:xfrm>
            <a:off x="5407525" y="3271850"/>
            <a:ext cx="2987700" cy="1601100"/>
          </a:xfrm>
          <a:prstGeom prst="roundRect">
            <a:avLst>
              <a:gd name="adj" fmla="val 16667"/>
            </a:avLst>
          </a:prstGeom>
          <a:solidFill>
            <a:schemeClr val="dk1"/>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0" anchor="ctr" anchorCtr="0">
            <a:noAutofit/>
          </a:bodyPr>
          <a:lstStyle/>
          <a:p>
            <a:pPr marL="0" lvl="0" indent="0" algn="ctr" rtl="0">
              <a:lnSpc>
                <a:spcPct val="115000"/>
              </a:lnSpc>
              <a:spcBef>
                <a:spcPts val="0"/>
              </a:spcBef>
              <a:spcAft>
                <a:spcPts val="0"/>
              </a:spcAft>
              <a:buNone/>
            </a:pPr>
            <a:r>
              <a:rPr lang="en" sz="1100">
                <a:solidFill>
                  <a:schemeClr val="dk2"/>
                </a:solidFill>
                <a:latin typeface="Open Sans"/>
                <a:ea typeface="Open Sans"/>
                <a:cs typeface="Open Sans"/>
                <a:sym typeface="Open Sans"/>
              </a:rPr>
              <a:t>“I traveled to the middle east earlier this year and </a:t>
            </a:r>
            <a:r>
              <a:rPr lang="en" sz="1100" b="1" i="1">
                <a:solidFill>
                  <a:schemeClr val="dk2"/>
                </a:solidFill>
                <a:latin typeface="Open Sans"/>
                <a:ea typeface="Open Sans"/>
                <a:cs typeface="Open Sans"/>
                <a:sym typeface="Open Sans"/>
              </a:rPr>
              <a:t>it changed my perspective on life completely.</a:t>
            </a:r>
            <a:r>
              <a:rPr lang="en" sz="1100">
                <a:solidFill>
                  <a:schemeClr val="dk2"/>
                </a:solidFill>
                <a:latin typeface="Open Sans"/>
                <a:ea typeface="Open Sans"/>
                <a:cs typeface="Open Sans"/>
                <a:sym typeface="Open Sans"/>
              </a:rPr>
              <a:t> I was exposed to the ethnic group my parents grew up with and it answered a lot of my questions.”</a:t>
            </a:r>
            <a:endParaRPr sz="1100">
              <a:solidFill>
                <a:schemeClr val="dk2"/>
              </a:solidFill>
              <a:latin typeface="Open Sans"/>
              <a:ea typeface="Open Sans"/>
              <a:cs typeface="Open Sans"/>
              <a:sym typeface="Open Sans"/>
            </a:endParaRPr>
          </a:p>
          <a:p>
            <a:pPr marL="0" lvl="0" indent="0" algn="ctr" rtl="0">
              <a:lnSpc>
                <a:spcPct val="115000"/>
              </a:lnSpc>
              <a:spcBef>
                <a:spcPts val="0"/>
              </a:spcBef>
              <a:spcAft>
                <a:spcPts val="0"/>
              </a:spcAft>
              <a:buNone/>
            </a:pPr>
            <a:r>
              <a:rPr lang="en" sz="1100">
                <a:solidFill>
                  <a:schemeClr val="dk2"/>
                </a:solidFill>
                <a:latin typeface="Open Sans"/>
                <a:ea typeface="Open Sans"/>
                <a:cs typeface="Open Sans"/>
                <a:sym typeface="Open Sans"/>
              </a:rPr>
              <a:t>(</a:t>
            </a:r>
            <a:r>
              <a:rPr lang="en" sz="1100" i="1">
                <a:solidFill>
                  <a:schemeClr val="dk2"/>
                </a:solidFill>
                <a:latin typeface="Open Sans"/>
                <a:ea typeface="Open Sans"/>
                <a:cs typeface="Open Sans"/>
                <a:sym typeface="Open Sans"/>
              </a:rPr>
              <a:t>S </a:t>
            </a:r>
            <a:r>
              <a:rPr lang="en" sz="1100">
                <a:solidFill>
                  <a:schemeClr val="dk2"/>
                </a:solidFill>
                <a:latin typeface="Open Sans"/>
                <a:ea typeface="Open Sans"/>
                <a:cs typeface="Open Sans"/>
                <a:sym typeface="Open Sans"/>
              </a:rPr>
              <a:t>identified as Arab-american; age 18)</a:t>
            </a:r>
            <a:endParaRPr sz="900">
              <a:solidFill>
                <a:srgbClr val="FFFFFF"/>
              </a:solidFill>
            </a:endParaRPr>
          </a:p>
        </p:txBody>
      </p:sp>
      <p:sp>
        <p:nvSpPr>
          <p:cNvPr id="180" name="Google Shape;180;p29"/>
          <p:cNvSpPr/>
          <p:nvPr/>
        </p:nvSpPr>
        <p:spPr>
          <a:xfrm>
            <a:off x="5139475" y="621050"/>
            <a:ext cx="3523800" cy="1531800"/>
          </a:xfrm>
          <a:prstGeom prst="roundRect">
            <a:avLst>
              <a:gd name="adj" fmla="val 16667"/>
            </a:avLst>
          </a:prstGeom>
          <a:solidFill>
            <a:srgbClr val="A2C4C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0" anchor="ctr" anchorCtr="0">
            <a:noAutofit/>
          </a:bodyPr>
          <a:lstStyle/>
          <a:p>
            <a:pPr marL="0" lvl="0" indent="0" algn="ctr" rtl="0">
              <a:lnSpc>
                <a:spcPct val="115000"/>
              </a:lnSpc>
              <a:spcBef>
                <a:spcPts val="0"/>
              </a:spcBef>
              <a:spcAft>
                <a:spcPts val="0"/>
              </a:spcAft>
              <a:buNone/>
            </a:pPr>
            <a:r>
              <a:rPr lang="en" sz="1000">
                <a:solidFill>
                  <a:schemeClr val="dk2"/>
                </a:solidFill>
                <a:latin typeface="Open Sans"/>
                <a:ea typeface="Open Sans"/>
                <a:cs typeface="Open Sans"/>
                <a:sym typeface="Open Sans"/>
              </a:rPr>
              <a:t>“</a:t>
            </a:r>
            <a:r>
              <a:rPr lang="en" sz="1000" b="1" i="1">
                <a:solidFill>
                  <a:schemeClr val="dk2"/>
                </a:solidFill>
                <a:latin typeface="Open Sans"/>
                <a:ea typeface="Open Sans"/>
                <a:cs typeface="Open Sans"/>
                <a:sym typeface="Open Sans"/>
              </a:rPr>
              <a:t>I have become more accepting to both cultural groups. </a:t>
            </a:r>
            <a:r>
              <a:rPr lang="en" sz="1000">
                <a:solidFill>
                  <a:schemeClr val="dk2"/>
                </a:solidFill>
                <a:latin typeface="Open Sans"/>
                <a:ea typeface="Open Sans"/>
                <a:cs typeface="Open Sans"/>
                <a:sym typeface="Open Sans"/>
              </a:rPr>
              <a:t>The new generation of Chaldean Americans don't speak Chaldean or Arabic because of where we live now… people no longer see[s] me as half this or half that.</a:t>
            </a:r>
            <a:r>
              <a:rPr lang="en" sz="1000" b="1" i="1">
                <a:solidFill>
                  <a:schemeClr val="dk2"/>
                </a:solidFill>
                <a:latin typeface="Open Sans"/>
                <a:ea typeface="Open Sans"/>
                <a:cs typeface="Open Sans"/>
                <a:sym typeface="Open Sans"/>
              </a:rPr>
              <a:t> I'm now seen as full on both ends.</a:t>
            </a:r>
            <a:r>
              <a:rPr lang="en" sz="1000">
                <a:solidFill>
                  <a:schemeClr val="dk2"/>
                </a:solidFill>
                <a:latin typeface="Open Sans"/>
                <a:ea typeface="Open Sans"/>
                <a:cs typeface="Open Sans"/>
                <a:sym typeface="Open Sans"/>
              </a:rPr>
              <a:t>”</a:t>
            </a:r>
            <a:endParaRPr sz="1000">
              <a:solidFill>
                <a:schemeClr val="dk2"/>
              </a:solidFill>
              <a:latin typeface="Open Sans"/>
              <a:ea typeface="Open Sans"/>
              <a:cs typeface="Open Sans"/>
              <a:sym typeface="Open Sans"/>
            </a:endParaRPr>
          </a:p>
          <a:p>
            <a:pPr marL="0" lvl="0" indent="0" algn="ctr" rtl="0">
              <a:lnSpc>
                <a:spcPct val="115000"/>
              </a:lnSpc>
              <a:spcBef>
                <a:spcPts val="0"/>
              </a:spcBef>
              <a:spcAft>
                <a:spcPts val="0"/>
              </a:spcAft>
              <a:buNone/>
            </a:pPr>
            <a:r>
              <a:rPr lang="en" sz="1000">
                <a:solidFill>
                  <a:schemeClr val="dk2"/>
                </a:solidFill>
                <a:latin typeface="Open Sans"/>
                <a:ea typeface="Open Sans"/>
                <a:cs typeface="Open Sans"/>
                <a:sym typeface="Open Sans"/>
              </a:rPr>
              <a:t>(</a:t>
            </a:r>
            <a:r>
              <a:rPr lang="en" sz="1000" i="1">
                <a:solidFill>
                  <a:schemeClr val="dk2"/>
                </a:solidFill>
                <a:latin typeface="Open Sans"/>
                <a:ea typeface="Open Sans"/>
                <a:cs typeface="Open Sans"/>
                <a:sym typeface="Open Sans"/>
              </a:rPr>
              <a:t>S </a:t>
            </a:r>
            <a:r>
              <a:rPr lang="en" sz="1000">
                <a:solidFill>
                  <a:schemeClr val="dk2"/>
                </a:solidFill>
                <a:latin typeface="Open Sans"/>
                <a:ea typeface="Open Sans"/>
                <a:cs typeface="Open Sans"/>
                <a:sym typeface="Open Sans"/>
              </a:rPr>
              <a:t>identified as Middle Eastern , Chaldean, and South American; age 22)</a:t>
            </a:r>
            <a:endParaRPr sz="1200">
              <a:solidFill>
                <a:srgbClr val="FFFFFF"/>
              </a:solidFill>
              <a:latin typeface="Open Sans"/>
              <a:ea typeface="Open Sans"/>
              <a:cs typeface="Open Sans"/>
              <a:sym typeface="Open Sans"/>
            </a:endParaRPr>
          </a:p>
        </p:txBody>
      </p:sp>
      <p:sp>
        <p:nvSpPr>
          <p:cNvPr id="181" name="Google Shape;181;p29"/>
          <p:cNvSpPr/>
          <p:nvPr/>
        </p:nvSpPr>
        <p:spPr>
          <a:xfrm>
            <a:off x="5534075" y="2045775"/>
            <a:ext cx="3467700" cy="14193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100">
                <a:solidFill>
                  <a:schemeClr val="lt1"/>
                </a:solidFill>
                <a:latin typeface="Open Sans"/>
                <a:ea typeface="Open Sans"/>
                <a:cs typeface="Open Sans"/>
                <a:sym typeface="Open Sans"/>
              </a:rPr>
              <a:t>“When I first met my boyfriend, I didn't know which ethnicity he followed so I didn't know which I should focus on. I ended up showing importance [to] both, </a:t>
            </a:r>
            <a:r>
              <a:rPr lang="en" sz="1100" b="1" i="1">
                <a:solidFill>
                  <a:schemeClr val="lt1"/>
                </a:solidFill>
                <a:latin typeface="Open Sans"/>
                <a:ea typeface="Open Sans"/>
                <a:cs typeface="Open Sans"/>
                <a:sym typeface="Open Sans"/>
              </a:rPr>
              <a:t>because as I grew older I realized I am both ethnicities</a:t>
            </a:r>
            <a:r>
              <a:rPr lang="en" sz="1100">
                <a:solidFill>
                  <a:schemeClr val="lt1"/>
                </a:solidFill>
                <a:latin typeface="Open Sans"/>
                <a:ea typeface="Open Sans"/>
                <a:cs typeface="Open Sans"/>
                <a:sym typeface="Open Sans"/>
              </a:rPr>
              <a:t>.”</a:t>
            </a:r>
            <a:endParaRPr sz="1100">
              <a:solidFill>
                <a:schemeClr val="lt1"/>
              </a:solidFill>
              <a:latin typeface="Open Sans"/>
              <a:ea typeface="Open Sans"/>
              <a:cs typeface="Open Sans"/>
              <a:sym typeface="Open Sans"/>
            </a:endParaRPr>
          </a:p>
          <a:p>
            <a:pPr marL="0" lvl="0" indent="0" algn="ctr" rtl="0">
              <a:spcBef>
                <a:spcPts val="0"/>
              </a:spcBef>
              <a:spcAft>
                <a:spcPts val="0"/>
              </a:spcAft>
              <a:buNone/>
            </a:pPr>
            <a:r>
              <a:rPr lang="en" sz="1100">
                <a:solidFill>
                  <a:schemeClr val="lt1"/>
                </a:solidFill>
                <a:latin typeface="Open Sans"/>
                <a:ea typeface="Open Sans"/>
                <a:cs typeface="Open Sans"/>
                <a:sym typeface="Open Sans"/>
              </a:rPr>
              <a:t>(</a:t>
            </a:r>
            <a:r>
              <a:rPr lang="en" sz="1100" i="1">
                <a:solidFill>
                  <a:schemeClr val="lt1"/>
                </a:solidFill>
                <a:latin typeface="Open Sans"/>
                <a:ea typeface="Open Sans"/>
                <a:cs typeface="Open Sans"/>
                <a:sym typeface="Open Sans"/>
              </a:rPr>
              <a:t>S </a:t>
            </a:r>
            <a:r>
              <a:rPr lang="en" sz="1100">
                <a:solidFill>
                  <a:schemeClr val="lt1"/>
                </a:solidFill>
                <a:latin typeface="Open Sans"/>
                <a:ea typeface="Open Sans"/>
                <a:cs typeface="Open Sans"/>
                <a:sym typeface="Open Sans"/>
              </a:rPr>
              <a:t>identified as MENA and white; age 20) </a:t>
            </a:r>
            <a:endParaRPr sz="1100">
              <a:solidFill>
                <a:schemeClr val="lt1"/>
              </a:solidFill>
              <a:latin typeface="Open Sans"/>
              <a:ea typeface="Open Sans"/>
              <a:cs typeface="Open Sans"/>
              <a:sym typeface="Open San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Peer Support</a:t>
            </a:r>
            <a:endParaRPr/>
          </a:p>
        </p:txBody>
      </p:sp>
      <p:sp>
        <p:nvSpPr>
          <p:cNvPr id="187" name="Google Shape;187;p30"/>
          <p:cNvSpPr txBox="1">
            <a:spLocks noGrp="1"/>
          </p:cNvSpPr>
          <p:nvPr>
            <p:ph type="body" idx="1"/>
          </p:nvPr>
        </p:nvSpPr>
        <p:spPr>
          <a:xfrm>
            <a:off x="311700" y="1253300"/>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Participants identified peer support in adulthood in several ways:</a:t>
            </a:r>
            <a:endParaRPr/>
          </a:p>
          <a:p>
            <a:pPr marL="457200" lvl="0" indent="-342900" algn="l" rtl="0">
              <a:spcBef>
                <a:spcPts val="1600"/>
              </a:spcBef>
              <a:spcAft>
                <a:spcPts val="0"/>
              </a:spcAft>
              <a:buSzPts val="1800"/>
              <a:buChar char="●"/>
            </a:pPr>
            <a:r>
              <a:rPr lang="en"/>
              <a:t>Finding peers with similar identities</a:t>
            </a:r>
            <a:endParaRPr/>
          </a:p>
          <a:p>
            <a:pPr marL="457200" lvl="0" indent="-342900" algn="l" rtl="0">
              <a:spcBef>
                <a:spcPts val="0"/>
              </a:spcBef>
              <a:spcAft>
                <a:spcPts val="0"/>
              </a:spcAft>
              <a:buSzPts val="1800"/>
              <a:buChar char="●"/>
            </a:pPr>
            <a:r>
              <a:rPr lang="en"/>
              <a:t>Spending time/building relationships </a:t>
            </a:r>
            <a:endParaRPr/>
          </a:p>
          <a:p>
            <a:pPr marL="457200" lvl="0" indent="-342900" algn="l" rtl="0">
              <a:spcBef>
                <a:spcPts val="0"/>
              </a:spcBef>
              <a:spcAft>
                <a:spcPts val="0"/>
              </a:spcAft>
              <a:buSzPts val="1800"/>
              <a:buChar char="●"/>
            </a:pPr>
            <a:r>
              <a:rPr lang="en"/>
              <a:t>Supportive dating relationships</a:t>
            </a:r>
            <a:endParaRPr/>
          </a:p>
          <a:p>
            <a:pPr marL="457200" lvl="0" indent="-342900" algn="l" rtl="0">
              <a:spcBef>
                <a:spcPts val="0"/>
              </a:spcBef>
              <a:spcAft>
                <a:spcPts val="0"/>
              </a:spcAft>
              <a:buSzPts val="1800"/>
              <a:buChar char="●"/>
            </a:pPr>
            <a:r>
              <a:rPr lang="en"/>
              <a:t>Some cultural homelessness </a:t>
            </a:r>
            <a:endParaRPr/>
          </a:p>
          <a:p>
            <a:pPr marL="457200" lvl="0" indent="0" algn="l" rtl="0">
              <a:spcBef>
                <a:spcPts val="0"/>
              </a:spcBef>
              <a:spcAft>
                <a:spcPts val="1600"/>
              </a:spcAft>
              <a:buNone/>
            </a:pPr>
            <a:r>
              <a:rPr lang="en"/>
              <a:t>but less negative feelings about it</a:t>
            </a:r>
            <a:endParaRPr/>
          </a:p>
        </p:txBody>
      </p:sp>
      <p:sp>
        <p:nvSpPr>
          <p:cNvPr id="188" name="Google Shape;188;p30"/>
          <p:cNvSpPr/>
          <p:nvPr/>
        </p:nvSpPr>
        <p:spPr>
          <a:xfrm>
            <a:off x="5185875" y="3034475"/>
            <a:ext cx="2949300" cy="994800"/>
          </a:xfrm>
          <a:prstGeom prst="roundRect">
            <a:avLst>
              <a:gd name="adj" fmla="val 16667"/>
            </a:avLst>
          </a:prstGeom>
          <a:solidFill>
            <a:schemeClr val="dk1"/>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0" anchor="ctr" anchorCtr="0">
            <a:noAutofit/>
          </a:bodyPr>
          <a:lstStyle/>
          <a:p>
            <a:pPr marL="0" lvl="0" indent="0" algn="ctr" rtl="0">
              <a:lnSpc>
                <a:spcPct val="115000"/>
              </a:lnSpc>
              <a:spcBef>
                <a:spcPts val="0"/>
              </a:spcBef>
              <a:spcAft>
                <a:spcPts val="0"/>
              </a:spcAft>
              <a:buNone/>
            </a:pPr>
            <a:r>
              <a:rPr lang="en" sz="1100">
                <a:solidFill>
                  <a:schemeClr val="dk2"/>
                </a:solidFill>
                <a:latin typeface="Open Sans"/>
                <a:ea typeface="Open Sans"/>
                <a:cs typeface="Open Sans"/>
                <a:sym typeface="Open Sans"/>
              </a:rPr>
              <a:t>“Meeting new people within the same ethnic group and making memories”</a:t>
            </a:r>
            <a:endParaRPr sz="1100">
              <a:solidFill>
                <a:schemeClr val="dk2"/>
              </a:solidFill>
              <a:latin typeface="Open Sans"/>
              <a:ea typeface="Open Sans"/>
              <a:cs typeface="Open Sans"/>
              <a:sym typeface="Open Sans"/>
            </a:endParaRPr>
          </a:p>
          <a:p>
            <a:pPr marL="0" lvl="0" indent="0" algn="ctr" rtl="0">
              <a:lnSpc>
                <a:spcPct val="115000"/>
              </a:lnSpc>
              <a:spcBef>
                <a:spcPts val="0"/>
              </a:spcBef>
              <a:spcAft>
                <a:spcPts val="0"/>
              </a:spcAft>
              <a:buNone/>
            </a:pPr>
            <a:r>
              <a:rPr lang="en" sz="1100">
                <a:solidFill>
                  <a:schemeClr val="dk2"/>
                </a:solidFill>
                <a:latin typeface="Open Sans"/>
                <a:ea typeface="Open Sans"/>
                <a:cs typeface="Open Sans"/>
                <a:sym typeface="Open Sans"/>
              </a:rPr>
              <a:t>(</a:t>
            </a:r>
            <a:r>
              <a:rPr lang="en" sz="1100" i="1">
                <a:solidFill>
                  <a:schemeClr val="dk2"/>
                </a:solidFill>
                <a:latin typeface="Open Sans"/>
                <a:ea typeface="Open Sans"/>
                <a:cs typeface="Open Sans"/>
                <a:sym typeface="Open Sans"/>
              </a:rPr>
              <a:t>S </a:t>
            </a:r>
            <a:r>
              <a:rPr lang="en" sz="1100">
                <a:solidFill>
                  <a:schemeClr val="dk2"/>
                </a:solidFill>
                <a:latin typeface="Open Sans"/>
                <a:ea typeface="Open Sans"/>
                <a:cs typeface="Open Sans"/>
                <a:sym typeface="Open Sans"/>
              </a:rPr>
              <a:t>identified as Middle Eastern; age 21)</a:t>
            </a:r>
            <a:endParaRPr sz="900">
              <a:solidFill>
                <a:srgbClr val="FFFFFF"/>
              </a:solidFill>
            </a:endParaRPr>
          </a:p>
        </p:txBody>
      </p:sp>
      <p:sp>
        <p:nvSpPr>
          <p:cNvPr id="189" name="Google Shape;189;p30"/>
          <p:cNvSpPr/>
          <p:nvPr/>
        </p:nvSpPr>
        <p:spPr>
          <a:xfrm>
            <a:off x="5547125" y="1926450"/>
            <a:ext cx="3468000" cy="1238400"/>
          </a:xfrm>
          <a:prstGeom prst="roundRect">
            <a:avLst>
              <a:gd name="adj" fmla="val 16667"/>
            </a:avLst>
          </a:prstGeom>
          <a:solidFill>
            <a:srgbClr val="B4A7D6"/>
          </a:solidFill>
          <a:ln w="9525" cap="flat" cmpd="sng">
            <a:solidFill>
              <a:schemeClr val="dk2"/>
            </a:solidFill>
            <a:prstDash val="solid"/>
            <a:round/>
            <a:headEnd type="none" w="sm" len="sm"/>
            <a:tailEnd type="none" w="sm" len="sm"/>
          </a:ln>
        </p:spPr>
        <p:txBody>
          <a:bodyPr spcFirstLastPara="1" wrap="square" lIns="91425" tIns="91425" rIns="91425" bIns="0" anchor="ctr" anchorCtr="0">
            <a:noAutofit/>
          </a:bodyPr>
          <a:lstStyle/>
          <a:p>
            <a:pPr marL="0" lvl="0" indent="0" algn="ctr" rtl="0">
              <a:lnSpc>
                <a:spcPct val="115000"/>
              </a:lnSpc>
              <a:spcBef>
                <a:spcPts val="0"/>
              </a:spcBef>
              <a:spcAft>
                <a:spcPts val="0"/>
              </a:spcAft>
              <a:buNone/>
            </a:pPr>
            <a:r>
              <a:rPr lang="en" sz="1000">
                <a:latin typeface="Open Sans"/>
                <a:ea typeface="Open Sans"/>
                <a:cs typeface="Open Sans"/>
                <a:sym typeface="Open Sans"/>
              </a:rPr>
              <a:t>“Throughout the year, I got along with the other Middle Eastern students because </a:t>
            </a:r>
            <a:r>
              <a:rPr lang="en" sz="1000" b="1" i="1">
                <a:latin typeface="Open Sans"/>
                <a:ea typeface="Open Sans"/>
                <a:cs typeface="Open Sans"/>
                <a:sym typeface="Open Sans"/>
              </a:rPr>
              <a:t>they were accepting of how I am only half Middle Eastern. They did not care about how much Middle Eastern I had in me, we could still get along and talk about our culture.</a:t>
            </a:r>
            <a:r>
              <a:rPr lang="en" sz="1000">
                <a:latin typeface="Open Sans"/>
                <a:ea typeface="Open Sans"/>
                <a:cs typeface="Open Sans"/>
                <a:sym typeface="Open Sans"/>
              </a:rPr>
              <a:t>” (age 18)</a:t>
            </a:r>
            <a:endParaRPr sz="1000">
              <a:latin typeface="Open Sans"/>
              <a:ea typeface="Open Sans"/>
              <a:cs typeface="Open Sans"/>
              <a:sym typeface="Open Sans"/>
            </a:endParaRPr>
          </a:p>
        </p:txBody>
      </p:sp>
      <p:sp>
        <p:nvSpPr>
          <p:cNvPr id="190" name="Google Shape;190;p30"/>
          <p:cNvSpPr/>
          <p:nvPr/>
        </p:nvSpPr>
        <p:spPr>
          <a:xfrm>
            <a:off x="1840950" y="3453900"/>
            <a:ext cx="3467700" cy="14193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100">
                <a:solidFill>
                  <a:schemeClr val="lt1"/>
                </a:solidFill>
                <a:latin typeface="Open Sans"/>
                <a:ea typeface="Open Sans"/>
                <a:cs typeface="Open Sans"/>
                <a:sym typeface="Open Sans"/>
              </a:rPr>
              <a:t>“In the past two years I have visited my Sudanese family and hung around my Arab friends. It is still amusing to see the two sides of me and they view me because each of them identify me as the opposite half”</a:t>
            </a:r>
            <a:endParaRPr sz="1100">
              <a:solidFill>
                <a:schemeClr val="lt1"/>
              </a:solidFill>
              <a:latin typeface="Open Sans"/>
              <a:ea typeface="Open Sans"/>
              <a:cs typeface="Open Sans"/>
              <a:sym typeface="Open Sans"/>
            </a:endParaRPr>
          </a:p>
          <a:p>
            <a:pPr marL="0" lvl="0" indent="0" algn="ctr" rtl="0">
              <a:spcBef>
                <a:spcPts val="0"/>
              </a:spcBef>
              <a:spcAft>
                <a:spcPts val="0"/>
              </a:spcAft>
              <a:buNone/>
            </a:pPr>
            <a:r>
              <a:rPr lang="en" sz="1100">
                <a:solidFill>
                  <a:schemeClr val="lt1"/>
                </a:solidFill>
                <a:latin typeface="Open Sans"/>
                <a:ea typeface="Open Sans"/>
                <a:cs typeface="Open Sans"/>
                <a:sym typeface="Open Sans"/>
              </a:rPr>
              <a:t>(</a:t>
            </a:r>
            <a:r>
              <a:rPr lang="en" sz="1100" i="1">
                <a:solidFill>
                  <a:schemeClr val="lt1"/>
                </a:solidFill>
                <a:latin typeface="Open Sans"/>
                <a:ea typeface="Open Sans"/>
                <a:cs typeface="Open Sans"/>
                <a:sym typeface="Open Sans"/>
              </a:rPr>
              <a:t>S </a:t>
            </a:r>
            <a:r>
              <a:rPr lang="en" sz="1100">
                <a:solidFill>
                  <a:schemeClr val="lt1"/>
                </a:solidFill>
                <a:latin typeface="Open Sans"/>
                <a:ea typeface="Open Sans"/>
                <a:cs typeface="Open Sans"/>
                <a:sym typeface="Open Sans"/>
              </a:rPr>
              <a:t>identified as Afro-Arab; age 18) </a:t>
            </a:r>
            <a:endParaRPr sz="1100">
              <a:solidFill>
                <a:schemeClr val="lt1"/>
              </a:solidFill>
              <a:latin typeface="Open Sans"/>
              <a:ea typeface="Open Sans"/>
              <a:cs typeface="Open Sans"/>
              <a:sym typeface="Open San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1"/>
          <p:cNvSpPr txBox="1">
            <a:spLocks noGrp="1"/>
          </p:cNvSpPr>
          <p:nvPr>
            <p:ph type="title"/>
          </p:nvPr>
        </p:nvSpPr>
        <p:spPr>
          <a:xfrm>
            <a:off x="357275" y="119500"/>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Feelings about Identity</a:t>
            </a:r>
            <a:endParaRPr/>
          </a:p>
        </p:txBody>
      </p:sp>
      <p:sp>
        <p:nvSpPr>
          <p:cNvPr id="196" name="Google Shape;196;p31"/>
          <p:cNvSpPr txBox="1">
            <a:spLocks noGrp="1"/>
          </p:cNvSpPr>
          <p:nvPr>
            <p:ph type="body" idx="1"/>
          </p:nvPr>
        </p:nvSpPr>
        <p:spPr>
          <a:xfrm>
            <a:off x="311700" y="908350"/>
            <a:ext cx="4154100" cy="39273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b="1"/>
              <a:t>Strong </a:t>
            </a:r>
            <a:r>
              <a:rPr lang="en"/>
              <a:t>was the most commonly selected feeling</a:t>
            </a:r>
            <a:endParaRPr/>
          </a:p>
          <a:p>
            <a:pPr marL="457200" lvl="0" indent="-342900" algn="l" rtl="0">
              <a:spcBef>
                <a:spcPts val="0"/>
              </a:spcBef>
              <a:spcAft>
                <a:spcPts val="0"/>
              </a:spcAft>
              <a:buSzPts val="1800"/>
              <a:buChar char="●"/>
            </a:pPr>
            <a:r>
              <a:rPr lang="en"/>
              <a:t>Other common feelings: </a:t>
            </a:r>
            <a:endParaRPr/>
          </a:p>
          <a:p>
            <a:pPr marL="914400" lvl="1" indent="-317500" algn="l" rtl="0">
              <a:spcBef>
                <a:spcPts val="0"/>
              </a:spcBef>
              <a:spcAft>
                <a:spcPts val="0"/>
              </a:spcAft>
              <a:buSzPts val="1400"/>
              <a:buChar char="○"/>
            </a:pPr>
            <a:r>
              <a:rPr lang="en"/>
              <a:t>Self-aware</a:t>
            </a:r>
            <a:endParaRPr/>
          </a:p>
          <a:p>
            <a:pPr marL="914400" lvl="1" indent="-317500" algn="l" rtl="0">
              <a:spcBef>
                <a:spcPts val="0"/>
              </a:spcBef>
              <a:spcAft>
                <a:spcPts val="0"/>
              </a:spcAft>
              <a:buSzPts val="1400"/>
              <a:buChar char="○"/>
            </a:pPr>
            <a:r>
              <a:rPr lang="en"/>
              <a:t>Interested</a:t>
            </a:r>
            <a:endParaRPr/>
          </a:p>
          <a:p>
            <a:pPr marL="914400" lvl="1" indent="-317500" algn="l" rtl="0">
              <a:spcBef>
                <a:spcPts val="0"/>
              </a:spcBef>
              <a:spcAft>
                <a:spcPts val="0"/>
              </a:spcAft>
              <a:buSzPts val="1400"/>
              <a:buChar char="○"/>
            </a:pPr>
            <a:r>
              <a:rPr lang="en"/>
              <a:t>Belonging</a:t>
            </a:r>
            <a:endParaRPr/>
          </a:p>
          <a:p>
            <a:pPr marL="914400" lvl="1" indent="-317500" algn="l" rtl="0">
              <a:spcBef>
                <a:spcPts val="0"/>
              </a:spcBef>
              <a:spcAft>
                <a:spcPts val="0"/>
              </a:spcAft>
              <a:buSzPts val="1400"/>
              <a:buChar char="○"/>
            </a:pPr>
            <a:r>
              <a:rPr lang="en"/>
              <a:t>Gratitude</a:t>
            </a:r>
            <a:endParaRPr/>
          </a:p>
          <a:p>
            <a:pPr marL="457200" lvl="0" indent="-342900" algn="l" rtl="0">
              <a:spcBef>
                <a:spcPts val="0"/>
              </a:spcBef>
              <a:spcAft>
                <a:spcPts val="0"/>
              </a:spcAft>
              <a:buSzPts val="1800"/>
              <a:buChar char="●"/>
            </a:pPr>
            <a:r>
              <a:rPr lang="en"/>
              <a:t>Least frequent, but still concerning: </a:t>
            </a:r>
            <a:endParaRPr/>
          </a:p>
          <a:p>
            <a:pPr marL="914400" lvl="1" indent="-317500" algn="l" rtl="0">
              <a:spcBef>
                <a:spcPts val="0"/>
              </a:spcBef>
              <a:spcAft>
                <a:spcPts val="0"/>
              </a:spcAft>
              <a:buSzPts val="1400"/>
              <a:buChar char="○"/>
            </a:pPr>
            <a:r>
              <a:rPr lang="en"/>
              <a:t>Unsafe</a:t>
            </a:r>
            <a:endParaRPr/>
          </a:p>
          <a:p>
            <a:pPr marL="914400" lvl="1" indent="-317500" algn="l" rtl="0">
              <a:spcBef>
                <a:spcPts val="0"/>
              </a:spcBef>
              <a:spcAft>
                <a:spcPts val="0"/>
              </a:spcAft>
              <a:buSzPts val="1400"/>
              <a:buChar char="○"/>
            </a:pPr>
            <a:r>
              <a:rPr lang="en"/>
              <a:t>Isolated</a:t>
            </a:r>
            <a:endParaRPr/>
          </a:p>
          <a:p>
            <a:pPr marL="914400" lvl="1" indent="-317500" algn="l" rtl="0">
              <a:spcBef>
                <a:spcPts val="0"/>
              </a:spcBef>
              <a:spcAft>
                <a:spcPts val="0"/>
              </a:spcAft>
              <a:buSzPts val="1400"/>
              <a:buChar char="○"/>
            </a:pPr>
            <a:r>
              <a:rPr lang="en"/>
              <a:t>Stressed, Upset, Angry, Ashamed</a:t>
            </a:r>
            <a:endParaRPr/>
          </a:p>
          <a:p>
            <a:pPr marL="457200" lvl="0" indent="-342900" algn="l" rtl="0">
              <a:spcBef>
                <a:spcPts val="0"/>
              </a:spcBef>
              <a:spcAft>
                <a:spcPts val="0"/>
              </a:spcAft>
              <a:buSzPts val="1800"/>
              <a:buChar char="●"/>
            </a:pPr>
            <a:r>
              <a:rPr lang="en"/>
              <a:t>The most common write-in word was “proud”</a:t>
            </a:r>
            <a:endParaRPr/>
          </a:p>
        </p:txBody>
      </p:sp>
      <p:pic>
        <p:nvPicPr>
          <p:cNvPr id="197" name="Google Shape;197;p31"/>
          <p:cNvPicPr preferRelativeResize="0"/>
          <p:nvPr/>
        </p:nvPicPr>
        <p:blipFill rotWithShape="1">
          <a:blip r:embed="rId3">
            <a:alphaModFix/>
          </a:blip>
          <a:srcRect t="9804"/>
          <a:stretch/>
        </p:blipFill>
        <p:spPr>
          <a:xfrm>
            <a:off x="4572000" y="583275"/>
            <a:ext cx="4493450" cy="40713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Agenda</a:t>
            </a:r>
            <a:endParaRPr/>
          </a:p>
        </p:txBody>
      </p:sp>
      <p:sp>
        <p:nvSpPr>
          <p:cNvPr id="73" name="Google Shape;73;p1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Introduction &amp; Terminology</a:t>
            </a:r>
            <a:endParaRPr/>
          </a:p>
          <a:p>
            <a:pPr marL="457200" lvl="0" indent="-342900" algn="l" rtl="0">
              <a:spcBef>
                <a:spcPts val="0"/>
              </a:spcBef>
              <a:spcAft>
                <a:spcPts val="0"/>
              </a:spcAft>
              <a:buSzPts val="1800"/>
              <a:buChar char="●"/>
            </a:pPr>
            <a:r>
              <a:rPr lang="en"/>
              <a:t>Study Aims</a:t>
            </a:r>
            <a:endParaRPr/>
          </a:p>
          <a:p>
            <a:pPr marL="457200" lvl="0" indent="-342900" algn="l" rtl="0">
              <a:spcBef>
                <a:spcPts val="0"/>
              </a:spcBef>
              <a:spcAft>
                <a:spcPts val="0"/>
              </a:spcAft>
              <a:buSzPts val="1800"/>
              <a:buChar char="●"/>
            </a:pPr>
            <a:r>
              <a:rPr lang="en"/>
              <a:t>Method</a:t>
            </a:r>
            <a:endParaRPr/>
          </a:p>
          <a:p>
            <a:pPr marL="457200" lvl="0" indent="-342900" algn="l" rtl="0">
              <a:spcBef>
                <a:spcPts val="0"/>
              </a:spcBef>
              <a:spcAft>
                <a:spcPts val="0"/>
              </a:spcAft>
              <a:buSzPts val="1800"/>
              <a:buChar char="●"/>
            </a:pPr>
            <a:r>
              <a:rPr lang="en"/>
              <a:t>Sample Characteristics</a:t>
            </a:r>
            <a:endParaRPr/>
          </a:p>
          <a:p>
            <a:pPr marL="457200" lvl="0" indent="-342900" algn="l" rtl="0">
              <a:spcBef>
                <a:spcPts val="0"/>
              </a:spcBef>
              <a:spcAft>
                <a:spcPts val="0"/>
              </a:spcAft>
              <a:buSzPts val="1800"/>
              <a:buChar char="●"/>
            </a:pPr>
            <a:r>
              <a:rPr lang="en"/>
              <a:t>Qualitative Results</a:t>
            </a:r>
            <a:endParaRPr/>
          </a:p>
          <a:p>
            <a:pPr marL="457200" lvl="0" indent="-342900" algn="l" rtl="0">
              <a:spcBef>
                <a:spcPts val="0"/>
              </a:spcBef>
              <a:spcAft>
                <a:spcPts val="0"/>
              </a:spcAft>
              <a:buSzPts val="1800"/>
              <a:buChar char="●"/>
            </a:pPr>
            <a:r>
              <a:rPr lang="en"/>
              <a:t>Quantitative Results</a:t>
            </a:r>
            <a:endParaRPr/>
          </a:p>
          <a:p>
            <a:pPr marL="457200" lvl="0" indent="-342900" algn="l" rtl="0">
              <a:spcBef>
                <a:spcPts val="0"/>
              </a:spcBef>
              <a:spcAft>
                <a:spcPts val="0"/>
              </a:spcAft>
              <a:buSzPts val="1800"/>
              <a:buChar char="●"/>
            </a:pPr>
            <a:r>
              <a:rPr lang="en"/>
              <a:t>Discussion</a:t>
            </a:r>
            <a:endParaRPr/>
          </a:p>
          <a:p>
            <a:pPr marL="457200" lvl="0" indent="-342900" algn="l" rtl="0">
              <a:spcBef>
                <a:spcPts val="0"/>
              </a:spcBef>
              <a:spcAft>
                <a:spcPts val="0"/>
              </a:spcAft>
              <a:buSzPts val="1800"/>
              <a:buChar char="●"/>
            </a:pPr>
            <a:r>
              <a:rPr lang="en"/>
              <a:t>Questions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Summary &amp; Discussion</a:t>
            </a:r>
            <a:endParaRPr/>
          </a:p>
        </p:txBody>
      </p:sp>
      <p:sp>
        <p:nvSpPr>
          <p:cNvPr id="203" name="Google Shape;203;p32"/>
          <p:cNvSpPr txBox="1">
            <a:spLocks noGrp="1"/>
          </p:cNvSpPr>
          <p:nvPr>
            <p:ph type="body" idx="1"/>
          </p:nvPr>
        </p:nvSpPr>
        <p:spPr>
          <a:xfrm>
            <a:off x="311700" y="1266325"/>
            <a:ext cx="8520600" cy="36066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Despite persistent life challenges and ongoing exposure to racism and bias, MENA adults reach adulthood with generally positive feelings about their identity and acceptance of their multiple cultures</a:t>
            </a:r>
            <a:endParaRPr/>
          </a:p>
          <a:p>
            <a:pPr marL="457200" lvl="0" indent="-342900" algn="l" rtl="0">
              <a:spcBef>
                <a:spcPts val="0"/>
              </a:spcBef>
              <a:spcAft>
                <a:spcPts val="0"/>
              </a:spcAft>
              <a:buSzPts val="1800"/>
              <a:buChar char="●"/>
            </a:pPr>
            <a:r>
              <a:rPr lang="en"/>
              <a:t>Experiences vary slightly for those who identify with different races/ethnicities (e.g. white &amp; Arab) but many common themes (cultural homelessness) emerged</a:t>
            </a:r>
            <a:endParaRPr/>
          </a:p>
          <a:p>
            <a:pPr marL="457200" lvl="0" indent="-342900" algn="l" rtl="0">
              <a:spcBef>
                <a:spcPts val="0"/>
              </a:spcBef>
              <a:spcAft>
                <a:spcPts val="0"/>
              </a:spcAft>
              <a:buSzPts val="1800"/>
              <a:buChar char="●"/>
            </a:pPr>
            <a:r>
              <a:rPr lang="en"/>
              <a:t>Given the salience of ethnicity and culture emerging in childhood, parents and families should consider explicit racial/ethnic socialization practices and conversations early on with children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Limitations</a:t>
            </a:r>
            <a:endParaRPr/>
          </a:p>
        </p:txBody>
      </p:sp>
      <p:sp>
        <p:nvSpPr>
          <p:cNvPr id="209" name="Google Shape;209;p3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Small sample limited to those who identify as multi-cultural in some way</a:t>
            </a:r>
            <a:endParaRPr/>
          </a:p>
          <a:p>
            <a:pPr marL="914400" lvl="1" indent="-317500" algn="l" rtl="0">
              <a:spcBef>
                <a:spcPts val="0"/>
              </a:spcBef>
              <a:spcAft>
                <a:spcPts val="0"/>
              </a:spcAft>
              <a:buSzPts val="1400"/>
              <a:buChar char="○"/>
            </a:pPr>
            <a:r>
              <a:rPr lang="en"/>
              <a:t>Sample may be more diverse (people with parents of different ethnicities) than larger MENA population</a:t>
            </a:r>
            <a:endParaRPr/>
          </a:p>
          <a:p>
            <a:pPr marL="457200" lvl="0" indent="-342900" algn="l" rtl="0">
              <a:spcBef>
                <a:spcPts val="0"/>
              </a:spcBef>
              <a:spcAft>
                <a:spcPts val="0"/>
              </a:spcAft>
              <a:buSzPts val="1800"/>
              <a:buChar char="●"/>
            </a:pPr>
            <a:r>
              <a:rPr lang="en"/>
              <a:t>Narrative study conducted online via text entry, not interviews (although people wrote pretty long stories)</a:t>
            </a:r>
            <a:endParaRPr/>
          </a:p>
          <a:p>
            <a:pPr marL="457200" lvl="0" indent="0" algn="l" rtl="0">
              <a:spcBef>
                <a:spcPts val="1600"/>
              </a:spcBef>
              <a:spcAft>
                <a:spcPts val="1600"/>
              </a:spcAft>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Questions?</a:t>
            </a:r>
            <a:endParaRPr/>
          </a:p>
        </p:txBody>
      </p:sp>
      <p:sp>
        <p:nvSpPr>
          <p:cNvPr id="215" name="Google Shape;215;p3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200"/>
          </a:p>
          <a:p>
            <a:pPr marL="0" lvl="0" indent="0" algn="l" rtl="0">
              <a:spcBef>
                <a:spcPts val="1600"/>
              </a:spcBef>
              <a:spcAft>
                <a:spcPts val="0"/>
              </a:spcAft>
              <a:buNone/>
            </a:pPr>
            <a:r>
              <a:rPr lang="en" sz="1200"/>
              <a:t>Contact Information:</a:t>
            </a:r>
            <a:endParaRPr sz="1200"/>
          </a:p>
          <a:p>
            <a:pPr marL="0" lvl="0" indent="0" algn="l" rtl="0">
              <a:spcBef>
                <a:spcPts val="1600"/>
              </a:spcBef>
              <a:spcAft>
                <a:spcPts val="0"/>
              </a:spcAft>
              <a:buNone/>
            </a:pPr>
            <a:r>
              <a:rPr lang="en" sz="1200"/>
              <a:t>Lama Hassoun Ayoub, MSPH - </a:t>
            </a:r>
            <a:r>
              <a:rPr lang="en" sz="1200" u="sng">
                <a:solidFill>
                  <a:schemeClr val="hlink"/>
                </a:solidFill>
                <a:hlinkClick r:id="rId3"/>
              </a:rPr>
              <a:t>lama.hassoun.ayoub@wayne.edu</a:t>
            </a:r>
            <a:endParaRPr sz="1200"/>
          </a:p>
          <a:p>
            <a:pPr marL="0" lvl="0" indent="0" algn="l" rtl="0">
              <a:spcBef>
                <a:spcPts val="1600"/>
              </a:spcBef>
              <a:spcAft>
                <a:spcPts val="0"/>
              </a:spcAft>
              <a:buNone/>
            </a:pPr>
            <a:r>
              <a:rPr lang="en" sz="1200"/>
              <a:t>Ty Partridge, PhD - </a:t>
            </a:r>
            <a:r>
              <a:rPr lang="en" sz="1200" u="sng">
                <a:solidFill>
                  <a:schemeClr val="hlink"/>
                </a:solidFill>
                <a:hlinkClick r:id="rId4"/>
              </a:rPr>
              <a:t>tpartrid@wayne.edu</a:t>
            </a:r>
            <a:endParaRPr sz="1200"/>
          </a:p>
          <a:p>
            <a:pPr marL="0" lvl="0" indent="0" algn="l" rtl="0">
              <a:spcBef>
                <a:spcPts val="1600"/>
              </a:spcBef>
              <a:spcAft>
                <a:spcPts val="0"/>
              </a:spcAft>
              <a:buNone/>
            </a:pPr>
            <a:endParaRPr sz="1200"/>
          </a:p>
          <a:p>
            <a:pPr marL="0" lvl="0" indent="0" algn="l" rtl="0">
              <a:spcBef>
                <a:spcPts val="1600"/>
              </a:spcBef>
              <a:spcAft>
                <a:spcPts val="1600"/>
              </a:spcAft>
              <a:buNone/>
            </a:pPr>
            <a:r>
              <a:rPr lang="en" sz="1200"/>
              <a:t>Thanks: Isabella Warmbrunn, Meghan Frazho, Habeba Elmadawy</a:t>
            </a:r>
            <a:endParaRPr sz="12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5"/>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Extras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3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Multigroup Ethnic Identity Measure</a:t>
            </a:r>
            <a:endParaRPr/>
          </a:p>
        </p:txBody>
      </p:sp>
      <p:graphicFrame>
        <p:nvGraphicFramePr>
          <p:cNvPr id="226" name="Google Shape;226;p36"/>
          <p:cNvGraphicFramePr/>
          <p:nvPr/>
        </p:nvGraphicFramePr>
        <p:xfrm>
          <a:off x="1205475" y="1318825"/>
          <a:ext cx="3000000" cy="3000000"/>
        </p:xfrm>
        <a:graphic>
          <a:graphicData uri="http://schemas.openxmlformats.org/drawingml/2006/table">
            <a:tbl>
              <a:tblPr>
                <a:noFill/>
                <a:tableStyleId>{0CEA29B5-DE73-4A89-B171-E688391E55ED}</a:tableStyleId>
              </a:tblPr>
              <a:tblGrid>
                <a:gridCol w="5313025">
                  <a:extLst>
                    <a:ext uri="{9D8B030D-6E8A-4147-A177-3AD203B41FA5}">
                      <a16:colId xmlns:a16="http://schemas.microsoft.com/office/drawing/2014/main" val="20000"/>
                    </a:ext>
                  </a:extLst>
                </a:gridCol>
                <a:gridCol w="558800">
                  <a:extLst>
                    <a:ext uri="{9D8B030D-6E8A-4147-A177-3AD203B41FA5}">
                      <a16:colId xmlns:a16="http://schemas.microsoft.com/office/drawing/2014/main" val="20001"/>
                    </a:ext>
                  </a:extLst>
                </a:gridCol>
                <a:gridCol w="558800">
                  <a:extLst>
                    <a:ext uri="{9D8B030D-6E8A-4147-A177-3AD203B41FA5}">
                      <a16:colId xmlns:a16="http://schemas.microsoft.com/office/drawing/2014/main" val="20002"/>
                    </a:ext>
                  </a:extLst>
                </a:gridCol>
              </a:tblGrid>
              <a:tr h="247800">
                <a:tc>
                  <a:txBody>
                    <a:bodyPr/>
                    <a:lstStyle/>
                    <a:p>
                      <a:pPr marL="0" lvl="0" indent="0" algn="l" rtl="0">
                        <a:spcBef>
                          <a:spcPts val="0"/>
                        </a:spcBef>
                        <a:spcAft>
                          <a:spcPts val="0"/>
                        </a:spcAft>
                        <a:buNone/>
                      </a:pPr>
                      <a:endParaRPr sz="1000"/>
                    </a:p>
                  </a:txBody>
                  <a:tcPr marL="91425" marR="91425" marT="0" marB="0"/>
                </a:tc>
                <a:tc>
                  <a:txBody>
                    <a:bodyPr/>
                    <a:lstStyle/>
                    <a:p>
                      <a:pPr marL="0" lvl="0" indent="0" algn="ctr" rtl="0">
                        <a:spcBef>
                          <a:spcPts val="0"/>
                        </a:spcBef>
                        <a:spcAft>
                          <a:spcPts val="0"/>
                        </a:spcAft>
                        <a:buNone/>
                      </a:pPr>
                      <a:r>
                        <a:rPr lang="en" sz="1000" b="1"/>
                        <a:t>M </a:t>
                      </a:r>
                      <a:endParaRPr sz="1000" b="1"/>
                    </a:p>
                  </a:txBody>
                  <a:tcPr marL="91425" marR="91425" marT="0" marB="0"/>
                </a:tc>
                <a:tc>
                  <a:txBody>
                    <a:bodyPr/>
                    <a:lstStyle/>
                    <a:p>
                      <a:pPr marL="0" lvl="0" indent="0" algn="ctr" rtl="0">
                        <a:spcBef>
                          <a:spcPts val="0"/>
                        </a:spcBef>
                        <a:spcAft>
                          <a:spcPts val="0"/>
                        </a:spcAft>
                        <a:buNone/>
                      </a:pPr>
                      <a:r>
                        <a:rPr lang="en" sz="1000" b="1"/>
                        <a:t>SD</a:t>
                      </a:r>
                      <a:endParaRPr sz="1000" b="1"/>
                    </a:p>
                  </a:txBody>
                  <a:tcPr marL="91425" marR="91425" marT="0" marB="0"/>
                </a:tc>
                <a:extLst>
                  <a:ext uri="{0D108BD9-81ED-4DB2-BD59-A6C34878D82A}">
                    <a16:rowId xmlns:a16="http://schemas.microsoft.com/office/drawing/2014/main" val="10000"/>
                  </a:ext>
                </a:extLst>
              </a:tr>
              <a:tr h="247800">
                <a:tc>
                  <a:txBody>
                    <a:bodyPr/>
                    <a:lstStyle/>
                    <a:p>
                      <a:pPr marL="0" lvl="0" indent="0" algn="l" rtl="0">
                        <a:spcBef>
                          <a:spcPts val="0"/>
                        </a:spcBef>
                        <a:spcAft>
                          <a:spcPts val="0"/>
                        </a:spcAft>
                        <a:buNone/>
                      </a:pPr>
                      <a:r>
                        <a:rPr lang="en" sz="1000"/>
                        <a:t>Spent time trying to find out  about my identity e.g. history, traditions, and customs)</a:t>
                      </a:r>
                      <a:endParaRPr sz="1000"/>
                    </a:p>
                  </a:txBody>
                  <a:tcPr marL="91425" marR="91425" marT="0" marB="0"/>
                </a:tc>
                <a:tc>
                  <a:txBody>
                    <a:bodyPr/>
                    <a:lstStyle/>
                    <a:p>
                      <a:pPr marL="0" lvl="0" indent="0" algn="ctr" rtl="0">
                        <a:spcBef>
                          <a:spcPts val="0"/>
                        </a:spcBef>
                        <a:spcAft>
                          <a:spcPts val="0"/>
                        </a:spcAft>
                        <a:buNone/>
                      </a:pPr>
                      <a:r>
                        <a:rPr lang="en" sz="1000"/>
                        <a:t>5.19</a:t>
                      </a:r>
                      <a:endParaRPr sz="1000"/>
                    </a:p>
                  </a:txBody>
                  <a:tcPr marL="91425" marR="91425" marT="0" marB="0"/>
                </a:tc>
                <a:tc>
                  <a:txBody>
                    <a:bodyPr/>
                    <a:lstStyle/>
                    <a:p>
                      <a:pPr marL="0" lvl="0" indent="0" algn="ctr" rtl="0">
                        <a:spcBef>
                          <a:spcPts val="0"/>
                        </a:spcBef>
                        <a:spcAft>
                          <a:spcPts val="0"/>
                        </a:spcAft>
                        <a:buNone/>
                      </a:pPr>
                      <a:r>
                        <a:rPr lang="en" sz="1000"/>
                        <a:t>1.96</a:t>
                      </a:r>
                      <a:endParaRPr sz="1000"/>
                    </a:p>
                  </a:txBody>
                  <a:tcPr marL="91425" marR="91425" marT="0" marB="0"/>
                </a:tc>
                <a:extLst>
                  <a:ext uri="{0D108BD9-81ED-4DB2-BD59-A6C34878D82A}">
                    <a16:rowId xmlns:a16="http://schemas.microsoft.com/office/drawing/2014/main" val="10001"/>
                  </a:ext>
                </a:extLst>
              </a:tr>
              <a:tr h="247800">
                <a:tc>
                  <a:txBody>
                    <a:bodyPr/>
                    <a:lstStyle/>
                    <a:p>
                      <a:pPr marL="0" lvl="0" indent="0" algn="l" rtl="0">
                        <a:spcBef>
                          <a:spcPts val="0"/>
                        </a:spcBef>
                        <a:spcAft>
                          <a:spcPts val="0"/>
                        </a:spcAft>
                        <a:buNone/>
                      </a:pPr>
                      <a:r>
                        <a:rPr lang="en" sz="1000"/>
                        <a:t>Active in organizations or social groups that include mostly members of my identity</a:t>
                      </a:r>
                      <a:endParaRPr sz="1000"/>
                    </a:p>
                  </a:txBody>
                  <a:tcPr marL="91425" marR="91425" marT="0" marB="0"/>
                </a:tc>
                <a:tc>
                  <a:txBody>
                    <a:bodyPr/>
                    <a:lstStyle/>
                    <a:p>
                      <a:pPr marL="0" lvl="0" indent="0" algn="ctr" rtl="0">
                        <a:spcBef>
                          <a:spcPts val="0"/>
                        </a:spcBef>
                        <a:spcAft>
                          <a:spcPts val="0"/>
                        </a:spcAft>
                        <a:buNone/>
                      </a:pPr>
                      <a:r>
                        <a:rPr lang="en" sz="1000"/>
                        <a:t>3.81</a:t>
                      </a:r>
                      <a:endParaRPr sz="1000"/>
                    </a:p>
                  </a:txBody>
                  <a:tcPr marL="91425" marR="91425" marT="0" marB="0"/>
                </a:tc>
                <a:tc>
                  <a:txBody>
                    <a:bodyPr/>
                    <a:lstStyle/>
                    <a:p>
                      <a:pPr marL="0" lvl="0" indent="0" algn="ctr" rtl="0">
                        <a:spcBef>
                          <a:spcPts val="0"/>
                        </a:spcBef>
                        <a:spcAft>
                          <a:spcPts val="0"/>
                        </a:spcAft>
                        <a:buNone/>
                      </a:pPr>
                      <a:r>
                        <a:rPr lang="en" sz="1000"/>
                        <a:t>2.01</a:t>
                      </a:r>
                      <a:endParaRPr sz="1000"/>
                    </a:p>
                  </a:txBody>
                  <a:tcPr marL="91425" marR="91425" marT="0" marB="0"/>
                </a:tc>
                <a:extLst>
                  <a:ext uri="{0D108BD9-81ED-4DB2-BD59-A6C34878D82A}">
                    <a16:rowId xmlns:a16="http://schemas.microsoft.com/office/drawing/2014/main" val="10002"/>
                  </a:ext>
                </a:extLst>
              </a:tr>
              <a:tr h="247800">
                <a:tc>
                  <a:txBody>
                    <a:bodyPr/>
                    <a:lstStyle/>
                    <a:p>
                      <a:pPr marL="0" lvl="0" indent="0" algn="l" rtl="0">
                        <a:spcBef>
                          <a:spcPts val="0"/>
                        </a:spcBef>
                        <a:spcAft>
                          <a:spcPts val="0"/>
                        </a:spcAft>
                        <a:buNone/>
                      </a:pPr>
                      <a:r>
                        <a:rPr lang="en" sz="1000"/>
                        <a:t>Have a clear sense of my racial/ethnic background and what it means for me.</a:t>
                      </a:r>
                      <a:endParaRPr sz="1000"/>
                    </a:p>
                  </a:txBody>
                  <a:tcPr marL="91425" marR="91425" marT="0" marB="0"/>
                </a:tc>
                <a:tc>
                  <a:txBody>
                    <a:bodyPr/>
                    <a:lstStyle/>
                    <a:p>
                      <a:pPr marL="0" lvl="0" indent="0" algn="ctr" rtl="0">
                        <a:spcBef>
                          <a:spcPts val="0"/>
                        </a:spcBef>
                        <a:spcAft>
                          <a:spcPts val="0"/>
                        </a:spcAft>
                        <a:buNone/>
                      </a:pPr>
                      <a:r>
                        <a:rPr lang="en" sz="1000"/>
                        <a:t>5.00</a:t>
                      </a:r>
                      <a:endParaRPr sz="1000"/>
                    </a:p>
                  </a:txBody>
                  <a:tcPr marL="91425" marR="91425" marT="0" marB="0"/>
                </a:tc>
                <a:tc>
                  <a:txBody>
                    <a:bodyPr/>
                    <a:lstStyle/>
                    <a:p>
                      <a:pPr marL="0" lvl="0" indent="0" algn="ctr" rtl="0">
                        <a:spcBef>
                          <a:spcPts val="0"/>
                        </a:spcBef>
                        <a:spcAft>
                          <a:spcPts val="0"/>
                        </a:spcAft>
                        <a:buNone/>
                      </a:pPr>
                      <a:r>
                        <a:rPr lang="en" sz="1000"/>
                        <a:t>2.16</a:t>
                      </a:r>
                      <a:endParaRPr sz="1000"/>
                    </a:p>
                  </a:txBody>
                  <a:tcPr marL="91425" marR="91425" marT="0" marB="0"/>
                </a:tc>
                <a:extLst>
                  <a:ext uri="{0D108BD9-81ED-4DB2-BD59-A6C34878D82A}">
                    <a16:rowId xmlns:a16="http://schemas.microsoft.com/office/drawing/2014/main" val="10003"/>
                  </a:ext>
                </a:extLst>
              </a:tr>
              <a:tr h="247800">
                <a:tc>
                  <a:txBody>
                    <a:bodyPr/>
                    <a:lstStyle/>
                    <a:p>
                      <a:pPr marL="0" lvl="0" indent="0" algn="l" rtl="0">
                        <a:spcBef>
                          <a:spcPts val="0"/>
                        </a:spcBef>
                        <a:spcAft>
                          <a:spcPts val="0"/>
                        </a:spcAft>
                        <a:buNone/>
                      </a:pPr>
                      <a:r>
                        <a:rPr lang="en" sz="1000"/>
                        <a:t>I think a lot about how my life is affected by my racial/ethnic background.</a:t>
                      </a:r>
                      <a:endParaRPr sz="1000"/>
                    </a:p>
                  </a:txBody>
                  <a:tcPr marL="91425" marR="91425" marT="0" marB="0"/>
                </a:tc>
                <a:tc>
                  <a:txBody>
                    <a:bodyPr/>
                    <a:lstStyle/>
                    <a:p>
                      <a:pPr marL="0" lvl="0" indent="0" algn="ctr" rtl="0">
                        <a:spcBef>
                          <a:spcPts val="0"/>
                        </a:spcBef>
                        <a:spcAft>
                          <a:spcPts val="0"/>
                        </a:spcAft>
                        <a:buNone/>
                      </a:pPr>
                      <a:r>
                        <a:rPr lang="en" sz="1000"/>
                        <a:t>4.97</a:t>
                      </a:r>
                      <a:endParaRPr sz="1000"/>
                    </a:p>
                  </a:txBody>
                  <a:tcPr marL="91425" marR="91425" marT="0" marB="0"/>
                </a:tc>
                <a:tc>
                  <a:txBody>
                    <a:bodyPr/>
                    <a:lstStyle/>
                    <a:p>
                      <a:pPr marL="0" lvl="0" indent="0" algn="ctr" rtl="0">
                        <a:spcBef>
                          <a:spcPts val="0"/>
                        </a:spcBef>
                        <a:spcAft>
                          <a:spcPts val="0"/>
                        </a:spcAft>
                        <a:buNone/>
                      </a:pPr>
                      <a:r>
                        <a:rPr lang="en" sz="1000"/>
                        <a:t>2.12</a:t>
                      </a:r>
                      <a:endParaRPr sz="1000"/>
                    </a:p>
                  </a:txBody>
                  <a:tcPr marL="91425" marR="91425" marT="0" marB="0"/>
                </a:tc>
                <a:extLst>
                  <a:ext uri="{0D108BD9-81ED-4DB2-BD59-A6C34878D82A}">
                    <a16:rowId xmlns:a16="http://schemas.microsoft.com/office/drawing/2014/main" val="10004"/>
                  </a:ext>
                </a:extLst>
              </a:tr>
              <a:tr h="247800">
                <a:tc>
                  <a:txBody>
                    <a:bodyPr/>
                    <a:lstStyle/>
                    <a:p>
                      <a:pPr marL="0" lvl="0" indent="0" algn="l" rtl="0">
                        <a:spcBef>
                          <a:spcPts val="0"/>
                        </a:spcBef>
                        <a:spcAft>
                          <a:spcPts val="0"/>
                        </a:spcAft>
                        <a:buNone/>
                      </a:pPr>
                      <a:r>
                        <a:rPr lang="en" sz="1000"/>
                        <a:t>I am happy that I am a member of all the ethnic groups to which I belong.</a:t>
                      </a:r>
                      <a:endParaRPr sz="1000"/>
                    </a:p>
                  </a:txBody>
                  <a:tcPr marL="91425" marR="91425" marT="0" marB="0"/>
                </a:tc>
                <a:tc>
                  <a:txBody>
                    <a:bodyPr/>
                    <a:lstStyle/>
                    <a:p>
                      <a:pPr marL="0" lvl="0" indent="0" algn="ctr" rtl="0">
                        <a:spcBef>
                          <a:spcPts val="0"/>
                        </a:spcBef>
                        <a:spcAft>
                          <a:spcPts val="0"/>
                        </a:spcAft>
                        <a:buNone/>
                      </a:pPr>
                      <a:r>
                        <a:rPr lang="en" sz="1000"/>
                        <a:t>5.09</a:t>
                      </a:r>
                      <a:endParaRPr sz="1000"/>
                    </a:p>
                  </a:txBody>
                  <a:tcPr marL="91425" marR="91425" marT="0" marB="0"/>
                </a:tc>
                <a:tc>
                  <a:txBody>
                    <a:bodyPr/>
                    <a:lstStyle/>
                    <a:p>
                      <a:pPr marL="0" lvl="0" indent="0" algn="ctr" rtl="0">
                        <a:spcBef>
                          <a:spcPts val="0"/>
                        </a:spcBef>
                        <a:spcAft>
                          <a:spcPts val="0"/>
                        </a:spcAft>
                        <a:buNone/>
                      </a:pPr>
                      <a:r>
                        <a:rPr lang="en" sz="1000"/>
                        <a:t>2.33</a:t>
                      </a:r>
                      <a:endParaRPr sz="1000"/>
                    </a:p>
                  </a:txBody>
                  <a:tcPr marL="91425" marR="91425" marT="0" marB="0"/>
                </a:tc>
                <a:extLst>
                  <a:ext uri="{0D108BD9-81ED-4DB2-BD59-A6C34878D82A}">
                    <a16:rowId xmlns:a16="http://schemas.microsoft.com/office/drawing/2014/main" val="10005"/>
                  </a:ext>
                </a:extLst>
              </a:tr>
              <a:tr h="247800">
                <a:tc>
                  <a:txBody>
                    <a:bodyPr/>
                    <a:lstStyle/>
                    <a:p>
                      <a:pPr marL="0" lvl="0" indent="0" algn="l" rtl="0">
                        <a:spcBef>
                          <a:spcPts val="0"/>
                        </a:spcBef>
                        <a:spcAft>
                          <a:spcPts val="0"/>
                        </a:spcAft>
                        <a:buNone/>
                      </a:pPr>
                      <a:r>
                        <a:rPr lang="en" sz="1000"/>
                        <a:t>I have a strong sense of belonging to each of my racial/ethnic groups.</a:t>
                      </a:r>
                      <a:endParaRPr sz="1000"/>
                    </a:p>
                  </a:txBody>
                  <a:tcPr marL="91425" marR="91425" marT="0" marB="0"/>
                </a:tc>
                <a:tc>
                  <a:txBody>
                    <a:bodyPr/>
                    <a:lstStyle/>
                    <a:p>
                      <a:pPr marL="0" lvl="0" indent="0" algn="ctr" rtl="0">
                        <a:spcBef>
                          <a:spcPts val="0"/>
                        </a:spcBef>
                        <a:spcAft>
                          <a:spcPts val="0"/>
                        </a:spcAft>
                        <a:buNone/>
                      </a:pPr>
                      <a:r>
                        <a:rPr lang="en" sz="1000"/>
                        <a:t>4.69</a:t>
                      </a:r>
                      <a:endParaRPr sz="1000"/>
                    </a:p>
                  </a:txBody>
                  <a:tcPr marL="91425" marR="91425" marT="0" marB="0"/>
                </a:tc>
                <a:tc>
                  <a:txBody>
                    <a:bodyPr/>
                    <a:lstStyle/>
                    <a:p>
                      <a:pPr marL="0" lvl="0" indent="0" algn="ctr" rtl="0">
                        <a:spcBef>
                          <a:spcPts val="0"/>
                        </a:spcBef>
                        <a:spcAft>
                          <a:spcPts val="0"/>
                        </a:spcAft>
                        <a:buNone/>
                      </a:pPr>
                      <a:r>
                        <a:rPr lang="en" sz="1000"/>
                        <a:t>2.39</a:t>
                      </a:r>
                      <a:endParaRPr sz="1000"/>
                    </a:p>
                  </a:txBody>
                  <a:tcPr marL="91425" marR="91425" marT="0" marB="0"/>
                </a:tc>
                <a:extLst>
                  <a:ext uri="{0D108BD9-81ED-4DB2-BD59-A6C34878D82A}">
                    <a16:rowId xmlns:a16="http://schemas.microsoft.com/office/drawing/2014/main" val="10006"/>
                  </a:ext>
                </a:extLst>
              </a:tr>
              <a:tr h="247800">
                <a:tc>
                  <a:txBody>
                    <a:bodyPr/>
                    <a:lstStyle/>
                    <a:p>
                      <a:pPr marL="0" lvl="0" indent="0" algn="l" rtl="0">
                        <a:spcBef>
                          <a:spcPts val="0"/>
                        </a:spcBef>
                        <a:spcAft>
                          <a:spcPts val="0"/>
                        </a:spcAft>
                        <a:buNone/>
                      </a:pPr>
                      <a:r>
                        <a:rPr lang="en" sz="1000"/>
                        <a:t>I understand pretty well what each of my racial/ethnic group memberships mean to me.</a:t>
                      </a:r>
                      <a:endParaRPr sz="1000"/>
                    </a:p>
                  </a:txBody>
                  <a:tcPr marL="91425" marR="91425" marT="0" marB="0"/>
                </a:tc>
                <a:tc>
                  <a:txBody>
                    <a:bodyPr/>
                    <a:lstStyle/>
                    <a:p>
                      <a:pPr marL="0" lvl="0" indent="0" algn="ctr" rtl="0">
                        <a:spcBef>
                          <a:spcPts val="0"/>
                        </a:spcBef>
                        <a:spcAft>
                          <a:spcPts val="0"/>
                        </a:spcAft>
                        <a:buNone/>
                      </a:pPr>
                      <a:r>
                        <a:rPr lang="en" sz="1000"/>
                        <a:t>5.00</a:t>
                      </a:r>
                      <a:endParaRPr sz="1000"/>
                    </a:p>
                  </a:txBody>
                  <a:tcPr marL="91425" marR="91425" marT="0" marB="0"/>
                </a:tc>
                <a:tc>
                  <a:txBody>
                    <a:bodyPr/>
                    <a:lstStyle/>
                    <a:p>
                      <a:pPr marL="0" lvl="0" indent="0" algn="ctr" rtl="0">
                        <a:spcBef>
                          <a:spcPts val="0"/>
                        </a:spcBef>
                        <a:spcAft>
                          <a:spcPts val="0"/>
                        </a:spcAft>
                        <a:buNone/>
                      </a:pPr>
                      <a:r>
                        <a:rPr lang="en" sz="1000"/>
                        <a:t>2.14</a:t>
                      </a:r>
                      <a:endParaRPr sz="1000"/>
                    </a:p>
                  </a:txBody>
                  <a:tcPr marL="91425" marR="91425" marT="0" marB="0"/>
                </a:tc>
                <a:extLst>
                  <a:ext uri="{0D108BD9-81ED-4DB2-BD59-A6C34878D82A}">
                    <a16:rowId xmlns:a16="http://schemas.microsoft.com/office/drawing/2014/main" val="10007"/>
                  </a:ext>
                </a:extLst>
              </a:tr>
              <a:tr h="247800">
                <a:tc>
                  <a:txBody>
                    <a:bodyPr/>
                    <a:lstStyle/>
                    <a:p>
                      <a:pPr marL="0" lvl="0" indent="0" algn="l" rtl="0">
                        <a:spcBef>
                          <a:spcPts val="0"/>
                        </a:spcBef>
                        <a:spcAft>
                          <a:spcPts val="0"/>
                        </a:spcAft>
                        <a:buNone/>
                      </a:pPr>
                      <a:r>
                        <a:rPr lang="en" sz="1000"/>
                        <a:t>Often talked to other people about my ethnic background to learn more</a:t>
                      </a:r>
                      <a:endParaRPr sz="1000"/>
                    </a:p>
                  </a:txBody>
                  <a:tcPr marL="91425" marR="91425" marT="0" marB="0"/>
                </a:tc>
                <a:tc>
                  <a:txBody>
                    <a:bodyPr/>
                    <a:lstStyle/>
                    <a:p>
                      <a:pPr marL="0" lvl="0" indent="0" algn="ctr" rtl="0">
                        <a:spcBef>
                          <a:spcPts val="0"/>
                        </a:spcBef>
                        <a:spcAft>
                          <a:spcPts val="0"/>
                        </a:spcAft>
                        <a:buNone/>
                      </a:pPr>
                      <a:r>
                        <a:rPr lang="en" sz="1000"/>
                        <a:t>4.88</a:t>
                      </a:r>
                      <a:endParaRPr sz="1000"/>
                    </a:p>
                  </a:txBody>
                  <a:tcPr marL="91425" marR="91425" marT="0" marB="0"/>
                </a:tc>
                <a:tc>
                  <a:txBody>
                    <a:bodyPr/>
                    <a:lstStyle/>
                    <a:p>
                      <a:pPr marL="0" lvl="0" indent="0" algn="ctr" rtl="0">
                        <a:spcBef>
                          <a:spcPts val="0"/>
                        </a:spcBef>
                        <a:spcAft>
                          <a:spcPts val="0"/>
                        </a:spcAft>
                        <a:buNone/>
                      </a:pPr>
                      <a:r>
                        <a:rPr lang="en" sz="1000"/>
                        <a:t>2.03</a:t>
                      </a:r>
                      <a:endParaRPr sz="1000"/>
                    </a:p>
                  </a:txBody>
                  <a:tcPr marL="91425" marR="91425" marT="0" marB="0"/>
                </a:tc>
                <a:extLst>
                  <a:ext uri="{0D108BD9-81ED-4DB2-BD59-A6C34878D82A}">
                    <a16:rowId xmlns:a16="http://schemas.microsoft.com/office/drawing/2014/main" val="10008"/>
                  </a:ext>
                </a:extLst>
              </a:tr>
              <a:tr h="247800">
                <a:tc>
                  <a:txBody>
                    <a:bodyPr/>
                    <a:lstStyle/>
                    <a:p>
                      <a:pPr marL="0" lvl="0" indent="0" algn="l" rtl="0">
                        <a:spcBef>
                          <a:spcPts val="0"/>
                        </a:spcBef>
                        <a:spcAft>
                          <a:spcPts val="0"/>
                        </a:spcAft>
                        <a:buNone/>
                      </a:pPr>
                      <a:r>
                        <a:rPr lang="en" sz="1000"/>
                        <a:t>I have a lot of pride in my ethnic group(s). </a:t>
                      </a:r>
                      <a:endParaRPr sz="1000"/>
                    </a:p>
                  </a:txBody>
                  <a:tcPr marL="91425" marR="91425" marT="0" marB="0"/>
                </a:tc>
                <a:tc>
                  <a:txBody>
                    <a:bodyPr/>
                    <a:lstStyle/>
                    <a:p>
                      <a:pPr marL="0" lvl="0" indent="0" algn="ctr" rtl="0">
                        <a:spcBef>
                          <a:spcPts val="0"/>
                        </a:spcBef>
                        <a:spcAft>
                          <a:spcPts val="0"/>
                        </a:spcAft>
                        <a:buNone/>
                      </a:pPr>
                      <a:r>
                        <a:rPr lang="en" sz="1000"/>
                        <a:t>5.00</a:t>
                      </a:r>
                      <a:endParaRPr sz="1000"/>
                    </a:p>
                  </a:txBody>
                  <a:tcPr marL="91425" marR="91425" marT="0" marB="0"/>
                </a:tc>
                <a:tc>
                  <a:txBody>
                    <a:bodyPr/>
                    <a:lstStyle/>
                    <a:p>
                      <a:pPr marL="0" lvl="0" indent="0" algn="ctr" rtl="0">
                        <a:spcBef>
                          <a:spcPts val="0"/>
                        </a:spcBef>
                        <a:spcAft>
                          <a:spcPts val="0"/>
                        </a:spcAft>
                        <a:buNone/>
                      </a:pPr>
                      <a:r>
                        <a:rPr lang="en" sz="1000"/>
                        <a:t>2.30</a:t>
                      </a:r>
                      <a:endParaRPr sz="1000"/>
                    </a:p>
                  </a:txBody>
                  <a:tcPr marL="91425" marR="91425" marT="0" marB="0"/>
                </a:tc>
                <a:extLst>
                  <a:ext uri="{0D108BD9-81ED-4DB2-BD59-A6C34878D82A}">
                    <a16:rowId xmlns:a16="http://schemas.microsoft.com/office/drawing/2014/main" val="10009"/>
                  </a:ext>
                </a:extLst>
              </a:tr>
              <a:tr h="247800">
                <a:tc>
                  <a:txBody>
                    <a:bodyPr/>
                    <a:lstStyle/>
                    <a:p>
                      <a:pPr marL="0" lvl="0" indent="0" algn="l" rtl="0">
                        <a:spcBef>
                          <a:spcPts val="0"/>
                        </a:spcBef>
                        <a:spcAft>
                          <a:spcPts val="0"/>
                        </a:spcAft>
                        <a:buNone/>
                      </a:pPr>
                      <a:r>
                        <a:rPr lang="en" sz="1000"/>
                        <a:t>I participate in cultural practices (e.g. special foods, music, or customs)</a:t>
                      </a:r>
                      <a:endParaRPr sz="1000"/>
                    </a:p>
                  </a:txBody>
                  <a:tcPr marL="91425" marR="91425" marT="0" marB="0"/>
                </a:tc>
                <a:tc>
                  <a:txBody>
                    <a:bodyPr/>
                    <a:lstStyle/>
                    <a:p>
                      <a:pPr marL="0" lvl="0" indent="0" algn="ctr" rtl="0">
                        <a:spcBef>
                          <a:spcPts val="0"/>
                        </a:spcBef>
                        <a:spcAft>
                          <a:spcPts val="0"/>
                        </a:spcAft>
                        <a:buNone/>
                      </a:pPr>
                      <a:r>
                        <a:rPr lang="en" sz="1000"/>
                        <a:t>5.22</a:t>
                      </a:r>
                      <a:endParaRPr sz="1000"/>
                    </a:p>
                  </a:txBody>
                  <a:tcPr marL="91425" marR="91425" marT="0" marB="0"/>
                </a:tc>
                <a:tc>
                  <a:txBody>
                    <a:bodyPr/>
                    <a:lstStyle/>
                    <a:p>
                      <a:pPr marL="0" lvl="0" indent="0" algn="ctr" rtl="0">
                        <a:spcBef>
                          <a:spcPts val="0"/>
                        </a:spcBef>
                        <a:spcAft>
                          <a:spcPts val="0"/>
                        </a:spcAft>
                        <a:buNone/>
                      </a:pPr>
                      <a:r>
                        <a:rPr lang="en" sz="1000"/>
                        <a:t>1.96</a:t>
                      </a:r>
                      <a:endParaRPr sz="1000"/>
                    </a:p>
                  </a:txBody>
                  <a:tcPr marL="91425" marR="91425" marT="0" marB="0"/>
                </a:tc>
                <a:extLst>
                  <a:ext uri="{0D108BD9-81ED-4DB2-BD59-A6C34878D82A}">
                    <a16:rowId xmlns:a16="http://schemas.microsoft.com/office/drawing/2014/main" val="10010"/>
                  </a:ext>
                </a:extLst>
              </a:tr>
              <a:tr h="247800">
                <a:tc>
                  <a:txBody>
                    <a:bodyPr/>
                    <a:lstStyle/>
                    <a:p>
                      <a:pPr marL="0" lvl="0" indent="0" algn="l" rtl="0">
                        <a:spcBef>
                          <a:spcPts val="0"/>
                        </a:spcBef>
                        <a:spcAft>
                          <a:spcPts val="0"/>
                        </a:spcAft>
                        <a:buNone/>
                      </a:pPr>
                      <a:r>
                        <a:rPr lang="en" sz="1000"/>
                        <a:t>I feel a strong attachment to my ethnic groups.</a:t>
                      </a:r>
                      <a:endParaRPr sz="1000"/>
                    </a:p>
                  </a:txBody>
                  <a:tcPr marL="91425" marR="91425" marT="0" marB="0"/>
                </a:tc>
                <a:tc>
                  <a:txBody>
                    <a:bodyPr/>
                    <a:lstStyle/>
                    <a:p>
                      <a:pPr marL="0" lvl="0" indent="0" algn="ctr" rtl="0">
                        <a:spcBef>
                          <a:spcPts val="0"/>
                        </a:spcBef>
                        <a:spcAft>
                          <a:spcPts val="0"/>
                        </a:spcAft>
                        <a:buNone/>
                      </a:pPr>
                      <a:r>
                        <a:rPr lang="en" sz="1000"/>
                        <a:t>4.97</a:t>
                      </a:r>
                      <a:endParaRPr sz="1000"/>
                    </a:p>
                  </a:txBody>
                  <a:tcPr marL="91425" marR="91425" marT="0" marB="0"/>
                </a:tc>
                <a:tc>
                  <a:txBody>
                    <a:bodyPr/>
                    <a:lstStyle/>
                    <a:p>
                      <a:pPr marL="0" lvl="0" indent="0" algn="ctr" rtl="0">
                        <a:spcBef>
                          <a:spcPts val="0"/>
                        </a:spcBef>
                        <a:spcAft>
                          <a:spcPts val="0"/>
                        </a:spcAft>
                        <a:buNone/>
                      </a:pPr>
                      <a:r>
                        <a:rPr lang="en" sz="1000"/>
                        <a:t>2.07</a:t>
                      </a:r>
                      <a:endParaRPr sz="1000"/>
                    </a:p>
                  </a:txBody>
                  <a:tcPr marL="91425" marR="91425" marT="0" marB="0"/>
                </a:tc>
                <a:extLst>
                  <a:ext uri="{0D108BD9-81ED-4DB2-BD59-A6C34878D82A}">
                    <a16:rowId xmlns:a16="http://schemas.microsoft.com/office/drawing/2014/main" val="10011"/>
                  </a:ext>
                </a:extLst>
              </a:tr>
              <a:tr h="247800">
                <a:tc>
                  <a:txBody>
                    <a:bodyPr/>
                    <a:lstStyle/>
                    <a:p>
                      <a:pPr marL="0" lvl="0" indent="0" algn="l" rtl="0">
                        <a:spcBef>
                          <a:spcPts val="0"/>
                        </a:spcBef>
                        <a:spcAft>
                          <a:spcPts val="0"/>
                        </a:spcAft>
                        <a:buNone/>
                      </a:pPr>
                      <a:r>
                        <a:rPr lang="en" sz="1000"/>
                        <a:t>I feel good about my ethnic backgrounds.</a:t>
                      </a:r>
                      <a:endParaRPr sz="1000"/>
                    </a:p>
                  </a:txBody>
                  <a:tcPr marL="91425" marR="91425" marT="0" marB="0"/>
                </a:tc>
                <a:tc>
                  <a:txBody>
                    <a:bodyPr/>
                    <a:lstStyle/>
                    <a:p>
                      <a:pPr marL="0" lvl="0" indent="0" algn="ctr" rtl="0">
                        <a:spcBef>
                          <a:spcPts val="0"/>
                        </a:spcBef>
                        <a:spcAft>
                          <a:spcPts val="0"/>
                        </a:spcAft>
                        <a:buNone/>
                      </a:pPr>
                      <a:r>
                        <a:rPr lang="en" sz="1000"/>
                        <a:t>5.31</a:t>
                      </a:r>
                      <a:endParaRPr sz="1000"/>
                    </a:p>
                  </a:txBody>
                  <a:tcPr marL="91425" marR="91425" marT="0" marB="0"/>
                </a:tc>
                <a:tc>
                  <a:txBody>
                    <a:bodyPr/>
                    <a:lstStyle/>
                    <a:p>
                      <a:pPr marL="0" lvl="0" indent="0" algn="ctr" rtl="0">
                        <a:spcBef>
                          <a:spcPts val="0"/>
                        </a:spcBef>
                        <a:spcAft>
                          <a:spcPts val="0"/>
                        </a:spcAft>
                        <a:buNone/>
                      </a:pPr>
                      <a:r>
                        <a:rPr lang="en" sz="1000"/>
                        <a:t>2.22</a:t>
                      </a:r>
                      <a:endParaRPr sz="1000"/>
                    </a:p>
                  </a:txBody>
                  <a:tcPr marL="91425" marR="91425" marT="0" marB="0"/>
                </a:tc>
                <a:extLst>
                  <a:ext uri="{0D108BD9-81ED-4DB2-BD59-A6C34878D82A}">
                    <a16:rowId xmlns:a16="http://schemas.microsoft.com/office/drawing/2014/main" val="10012"/>
                  </a:ext>
                </a:extLst>
              </a:tr>
              <a:tr h="247800">
                <a:tc>
                  <a:txBody>
                    <a:bodyPr/>
                    <a:lstStyle/>
                    <a:p>
                      <a:pPr marL="0" lvl="0" indent="0" algn="l" rtl="0">
                        <a:spcBef>
                          <a:spcPts val="0"/>
                        </a:spcBef>
                        <a:spcAft>
                          <a:spcPts val="0"/>
                        </a:spcAft>
                        <a:buNone/>
                      </a:pPr>
                      <a:r>
                        <a:rPr lang="en" sz="1000" b="1" i="1"/>
                        <a:t>  Overall</a:t>
                      </a:r>
                      <a:endParaRPr sz="1000" b="1" i="1"/>
                    </a:p>
                  </a:txBody>
                  <a:tcPr marL="91425" marR="91425" marT="0" marB="0"/>
                </a:tc>
                <a:tc>
                  <a:txBody>
                    <a:bodyPr/>
                    <a:lstStyle/>
                    <a:p>
                      <a:pPr marL="0" lvl="0" indent="0" algn="ctr" rtl="0">
                        <a:spcBef>
                          <a:spcPts val="0"/>
                        </a:spcBef>
                        <a:spcAft>
                          <a:spcPts val="0"/>
                        </a:spcAft>
                        <a:buNone/>
                      </a:pPr>
                      <a:r>
                        <a:rPr lang="en" sz="1000" b="1" i="1"/>
                        <a:t>4.93</a:t>
                      </a:r>
                      <a:endParaRPr sz="1000" b="1" i="1"/>
                    </a:p>
                  </a:txBody>
                  <a:tcPr marL="91425" marR="91425" marT="0" marB="0"/>
                </a:tc>
                <a:tc>
                  <a:txBody>
                    <a:bodyPr/>
                    <a:lstStyle/>
                    <a:p>
                      <a:pPr marL="0" lvl="0" indent="0" algn="ctr" rtl="0">
                        <a:spcBef>
                          <a:spcPts val="0"/>
                        </a:spcBef>
                        <a:spcAft>
                          <a:spcPts val="0"/>
                        </a:spcAft>
                        <a:buNone/>
                      </a:pPr>
                      <a:r>
                        <a:rPr lang="en" sz="1000" b="1" i="1"/>
                        <a:t>2.14</a:t>
                      </a:r>
                      <a:endParaRPr sz="1000" b="1" i="1"/>
                    </a:p>
                  </a:txBody>
                  <a:tcPr marL="91425" marR="91425" marT="0" marB="0"/>
                </a:tc>
                <a:extLst>
                  <a:ext uri="{0D108BD9-81ED-4DB2-BD59-A6C34878D82A}">
                    <a16:rowId xmlns:a16="http://schemas.microsoft.com/office/drawing/2014/main" val="10013"/>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Life Satisfaction Scale</a:t>
            </a:r>
            <a:endParaRPr/>
          </a:p>
        </p:txBody>
      </p:sp>
      <p:graphicFrame>
        <p:nvGraphicFramePr>
          <p:cNvPr id="232" name="Google Shape;232;p37"/>
          <p:cNvGraphicFramePr/>
          <p:nvPr/>
        </p:nvGraphicFramePr>
        <p:xfrm>
          <a:off x="884075" y="1360500"/>
          <a:ext cx="3000000" cy="3000000"/>
        </p:xfrm>
        <a:graphic>
          <a:graphicData uri="http://schemas.openxmlformats.org/drawingml/2006/table">
            <a:tbl>
              <a:tblPr>
                <a:noFill/>
                <a:tableStyleId>{0CEA29B5-DE73-4A89-B171-E688391E55ED}</a:tableStyleId>
              </a:tblPr>
              <a:tblGrid>
                <a:gridCol w="6038250">
                  <a:extLst>
                    <a:ext uri="{9D8B030D-6E8A-4147-A177-3AD203B41FA5}">
                      <a16:colId xmlns:a16="http://schemas.microsoft.com/office/drawing/2014/main" val="20000"/>
                    </a:ext>
                  </a:extLst>
                </a:gridCol>
                <a:gridCol w="635075">
                  <a:extLst>
                    <a:ext uri="{9D8B030D-6E8A-4147-A177-3AD203B41FA5}">
                      <a16:colId xmlns:a16="http://schemas.microsoft.com/office/drawing/2014/main" val="20001"/>
                    </a:ext>
                  </a:extLst>
                </a:gridCol>
                <a:gridCol w="635075">
                  <a:extLst>
                    <a:ext uri="{9D8B030D-6E8A-4147-A177-3AD203B41FA5}">
                      <a16:colId xmlns:a16="http://schemas.microsoft.com/office/drawing/2014/main" val="20002"/>
                    </a:ext>
                  </a:extLst>
                </a:gridCol>
              </a:tblGrid>
              <a:tr h="242425">
                <a:tc>
                  <a:txBody>
                    <a:bodyPr/>
                    <a:lstStyle/>
                    <a:p>
                      <a:pPr marL="0" lvl="0" indent="0" algn="l" rtl="0">
                        <a:spcBef>
                          <a:spcPts val="0"/>
                        </a:spcBef>
                        <a:spcAft>
                          <a:spcPts val="0"/>
                        </a:spcAft>
                        <a:buNone/>
                      </a:pPr>
                      <a:r>
                        <a:rPr lang="en" sz="1100" b="1"/>
                        <a:t>Identity and Quality of Life Scales</a:t>
                      </a:r>
                      <a:endParaRPr sz="1100" b="1"/>
                    </a:p>
                  </a:txBody>
                  <a:tcPr marL="91425" marR="91425" marT="91425" marB="91425"/>
                </a:tc>
                <a:tc>
                  <a:txBody>
                    <a:bodyPr/>
                    <a:lstStyle/>
                    <a:p>
                      <a:pPr marL="0" lvl="0" indent="0" algn="l" rtl="0">
                        <a:spcBef>
                          <a:spcPts val="0"/>
                        </a:spcBef>
                        <a:spcAft>
                          <a:spcPts val="0"/>
                        </a:spcAft>
                        <a:buNone/>
                      </a:pPr>
                      <a:r>
                        <a:rPr lang="en" sz="1100"/>
                        <a:t> </a:t>
                      </a:r>
                      <a:endParaRPr sz="1100"/>
                    </a:p>
                  </a:txBody>
                  <a:tcPr marL="91425" marR="91425" marT="91425" marB="91425"/>
                </a:tc>
                <a:tc>
                  <a:txBody>
                    <a:bodyPr/>
                    <a:lstStyle/>
                    <a:p>
                      <a:pPr marL="0" lvl="0" indent="0" algn="l" rtl="0">
                        <a:spcBef>
                          <a:spcPts val="0"/>
                        </a:spcBef>
                        <a:spcAft>
                          <a:spcPts val="0"/>
                        </a:spcAft>
                        <a:buNone/>
                      </a:pPr>
                      <a:r>
                        <a:rPr lang="en" sz="1100"/>
                        <a:t> </a:t>
                      </a:r>
                      <a:endParaRPr sz="1100"/>
                    </a:p>
                  </a:txBody>
                  <a:tcPr marL="91425" marR="91425" marT="91425" marB="91425"/>
                </a:tc>
                <a:extLst>
                  <a:ext uri="{0D108BD9-81ED-4DB2-BD59-A6C34878D82A}">
                    <a16:rowId xmlns:a16="http://schemas.microsoft.com/office/drawing/2014/main" val="10000"/>
                  </a:ext>
                </a:extLst>
              </a:tr>
              <a:tr h="242425">
                <a:tc>
                  <a:txBody>
                    <a:bodyPr/>
                    <a:lstStyle/>
                    <a:p>
                      <a:pPr marL="0" lvl="0" indent="0" algn="l" rtl="0">
                        <a:spcBef>
                          <a:spcPts val="0"/>
                        </a:spcBef>
                        <a:spcAft>
                          <a:spcPts val="0"/>
                        </a:spcAft>
                        <a:buNone/>
                      </a:pPr>
                      <a:endParaRPr sz="1100" b="1"/>
                    </a:p>
                  </a:txBody>
                  <a:tcPr marL="91425" marR="91425" marT="91425" marB="91425"/>
                </a:tc>
                <a:tc>
                  <a:txBody>
                    <a:bodyPr/>
                    <a:lstStyle/>
                    <a:p>
                      <a:pPr marL="0" lvl="0" indent="0" algn="l" rtl="0">
                        <a:spcBef>
                          <a:spcPts val="0"/>
                        </a:spcBef>
                        <a:spcAft>
                          <a:spcPts val="0"/>
                        </a:spcAft>
                        <a:buNone/>
                      </a:pPr>
                      <a:r>
                        <a:rPr lang="en" sz="1100" b="1"/>
                        <a:t>M</a:t>
                      </a:r>
                      <a:endParaRPr sz="1100" b="1"/>
                    </a:p>
                  </a:txBody>
                  <a:tcPr marL="91425" marR="91425" marT="91425" marB="91425"/>
                </a:tc>
                <a:tc>
                  <a:txBody>
                    <a:bodyPr/>
                    <a:lstStyle/>
                    <a:p>
                      <a:pPr marL="0" lvl="0" indent="0" algn="l" rtl="0">
                        <a:spcBef>
                          <a:spcPts val="0"/>
                        </a:spcBef>
                        <a:spcAft>
                          <a:spcPts val="0"/>
                        </a:spcAft>
                        <a:buNone/>
                      </a:pPr>
                      <a:r>
                        <a:rPr lang="en" sz="1100" b="1"/>
                        <a:t>SD</a:t>
                      </a:r>
                      <a:endParaRPr sz="1100" b="1"/>
                    </a:p>
                  </a:txBody>
                  <a:tcPr marL="91425" marR="91425" marT="91425" marB="91425"/>
                </a:tc>
                <a:extLst>
                  <a:ext uri="{0D108BD9-81ED-4DB2-BD59-A6C34878D82A}">
                    <a16:rowId xmlns:a16="http://schemas.microsoft.com/office/drawing/2014/main" val="10001"/>
                  </a:ext>
                </a:extLst>
              </a:tr>
              <a:tr h="242425">
                <a:tc>
                  <a:txBody>
                    <a:bodyPr/>
                    <a:lstStyle/>
                    <a:p>
                      <a:pPr marL="0" lvl="0" indent="0" algn="l" rtl="0">
                        <a:spcBef>
                          <a:spcPts val="0"/>
                        </a:spcBef>
                        <a:spcAft>
                          <a:spcPts val="0"/>
                        </a:spcAft>
                        <a:buNone/>
                      </a:pPr>
                      <a:r>
                        <a:rPr lang="en" sz="1100"/>
                        <a:t>In most ways my life is close to my ideal.</a:t>
                      </a:r>
                      <a:endParaRPr sz="1100"/>
                    </a:p>
                  </a:txBody>
                  <a:tcPr marL="91425" marR="91425" marT="91425" marB="91425"/>
                </a:tc>
                <a:tc>
                  <a:txBody>
                    <a:bodyPr/>
                    <a:lstStyle/>
                    <a:p>
                      <a:pPr marL="0" lvl="0" indent="0" algn="l" rtl="0">
                        <a:spcBef>
                          <a:spcPts val="0"/>
                        </a:spcBef>
                        <a:spcAft>
                          <a:spcPts val="0"/>
                        </a:spcAft>
                        <a:buNone/>
                      </a:pPr>
                      <a:r>
                        <a:rPr lang="en" sz="1100"/>
                        <a:t>5.09</a:t>
                      </a:r>
                      <a:endParaRPr sz="1100"/>
                    </a:p>
                  </a:txBody>
                  <a:tcPr marL="91425" marR="91425" marT="91425" marB="91425"/>
                </a:tc>
                <a:tc>
                  <a:txBody>
                    <a:bodyPr/>
                    <a:lstStyle/>
                    <a:p>
                      <a:pPr marL="0" lvl="0" indent="0" algn="l" rtl="0">
                        <a:spcBef>
                          <a:spcPts val="0"/>
                        </a:spcBef>
                        <a:spcAft>
                          <a:spcPts val="0"/>
                        </a:spcAft>
                        <a:buNone/>
                      </a:pPr>
                      <a:r>
                        <a:rPr lang="en" sz="1100"/>
                        <a:t>1.46</a:t>
                      </a:r>
                      <a:endParaRPr sz="1100"/>
                    </a:p>
                  </a:txBody>
                  <a:tcPr marL="91425" marR="91425" marT="91425" marB="91425"/>
                </a:tc>
                <a:extLst>
                  <a:ext uri="{0D108BD9-81ED-4DB2-BD59-A6C34878D82A}">
                    <a16:rowId xmlns:a16="http://schemas.microsoft.com/office/drawing/2014/main" val="10002"/>
                  </a:ext>
                </a:extLst>
              </a:tr>
              <a:tr h="242425">
                <a:tc>
                  <a:txBody>
                    <a:bodyPr/>
                    <a:lstStyle/>
                    <a:p>
                      <a:pPr marL="0" lvl="0" indent="0" algn="l" rtl="0">
                        <a:spcBef>
                          <a:spcPts val="0"/>
                        </a:spcBef>
                        <a:spcAft>
                          <a:spcPts val="0"/>
                        </a:spcAft>
                        <a:buNone/>
                      </a:pPr>
                      <a:r>
                        <a:rPr lang="en" sz="1100"/>
                        <a:t>The conditions of my life are excellent</a:t>
                      </a:r>
                      <a:endParaRPr sz="1100"/>
                    </a:p>
                  </a:txBody>
                  <a:tcPr marL="91425" marR="91425" marT="91425" marB="91425"/>
                </a:tc>
                <a:tc>
                  <a:txBody>
                    <a:bodyPr/>
                    <a:lstStyle/>
                    <a:p>
                      <a:pPr marL="0" lvl="0" indent="0" algn="l" rtl="0">
                        <a:spcBef>
                          <a:spcPts val="0"/>
                        </a:spcBef>
                        <a:spcAft>
                          <a:spcPts val="0"/>
                        </a:spcAft>
                        <a:buNone/>
                      </a:pPr>
                      <a:r>
                        <a:rPr lang="en" sz="1100"/>
                        <a:t>5.32</a:t>
                      </a:r>
                      <a:endParaRPr sz="1100"/>
                    </a:p>
                  </a:txBody>
                  <a:tcPr marL="91425" marR="91425" marT="91425" marB="91425"/>
                </a:tc>
                <a:tc>
                  <a:txBody>
                    <a:bodyPr/>
                    <a:lstStyle/>
                    <a:p>
                      <a:pPr marL="0" lvl="0" indent="0" algn="l" rtl="0">
                        <a:spcBef>
                          <a:spcPts val="0"/>
                        </a:spcBef>
                        <a:spcAft>
                          <a:spcPts val="0"/>
                        </a:spcAft>
                        <a:buNone/>
                      </a:pPr>
                      <a:r>
                        <a:rPr lang="en" sz="1100"/>
                        <a:t>1.57</a:t>
                      </a:r>
                      <a:endParaRPr sz="1100"/>
                    </a:p>
                  </a:txBody>
                  <a:tcPr marL="91425" marR="91425" marT="91425" marB="91425"/>
                </a:tc>
                <a:extLst>
                  <a:ext uri="{0D108BD9-81ED-4DB2-BD59-A6C34878D82A}">
                    <a16:rowId xmlns:a16="http://schemas.microsoft.com/office/drawing/2014/main" val="10003"/>
                  </a:ext>
                </a:extLst>
              </a:tr>
              <a:tr h="242425">
                <a:tc>
                  <a:txBody>
                    <a:bodyPr/>
                    <a:lstStyle/>
                    <a:p>
                      <a:pPr marL="0" lvl="0" indent="0" algn="l" rtl="0">
                        <a:spcBef>
                          <a:spcPts val="0"/>
                        </a:spcBef>
                        <a:spcAft>
                          <a:spcPts val="0"/>
                        </a:spcAft>
                        <a:buNone/>
                      </a:pPr>
                      <a:r>
                        <a:rPr lang="en" sz="1100"/>
                        <a:t>I am satisfied with my life</a:t>
                      </a:r>
                      <a:endParaRPr sz="1100"/>
                    </a:p>
                  </a:txBody>
                  <a:tcPr marL="91425" marR="91425" marT="91425" marB="91425"/>
                </a:tc>
                <a:tc>
                  <a:txBody>
                    <a:bodyPr/>
                    <a:lstStyle/>
                    <a:p>
                      <a:pPr marL="0" lvl="0" indent="0" algn="l" rtl="0">
                        <a:spcBef>
                          <a:spcPts val="0"/>
                        </a:spcBef>
                        <a:spcAft>
                          <a:spcPts val="0"/>
                        </a:spcAft>
                        <a:buNone/>
                      </a:pPr>
                      <a:r>
                        <a:rPr lang="en" sz="1100"/>
                        <a:t>5.56</a:t>
                      </a:r>
                      <a:endParaRPr sz="1100"/>
                    </a:p>
                  </a:txBody>
                  <a:tcPr marL="91425" marR="91425" marT="91425" marB="91425"/>
                </a:tc>
                <a:tc>
                  <a:txBody>
                    <a:bodyPr/>
                    <a:lstStyle/>
                    <a:p>
                      <a:pPr marL="0" lvl="0" indent="0" algn="l" rtl="0">
                        <a:spcBef>
                          <a:spcPts val="0"/>
                        </a:spcBef>
                        <a:spcAft>
                          <a:spcPts val="0"/>
                        </a:spcAft>
                        <a:buNone/>
                      </a:pPr>
                      <a:r>
                        <a:rPr lang="en" sz="1100"/>
                        <a:t>1.42</a:t>
                      </a:r>
                      <a:endParaRPr sz="1100"/>
                    </a:p>
                  </a:txBody>
                  <a:tcPr marL="91425" marR="91425" marT="91425" marB="91425"/>
                </a:tc>
                <a:extLst>
                  <a:ext uri="{0D108BD9-81ED-4DB2-BD59-A6C34878D82A}">
                    <a16:rowId xmlns:a16="http://schemas.microsoft.com/office/drawing/2014/main" val="10004"/>
                  </a:ext>
                </a:extLst>
              </a:tr>
              <a:tr h="242425">
                <a:tc>
                  <a:txBody>
                    <a:bodyPr/>
                    <a:lstStyle/>
                    <a:p>
                      <a:pPr marL="0" lvl="0" indent="0" algn="l" rtl="0">
                        <a:spcBef>
                          <a:spcPts val="0"/>
                        </a:spcBef>
                        <a:spcAft>
                          <a:spcPts val="0"/>
                        </a:spcAft>
                        <a:buNone/>
                      </a:pPr>
                      <a:r>
                        <a:rPr lang="en" sz="1100"/>
                        <a:t>So far I have gotten the important things I want in my life.</a:t>
                      </a:r>
                      <a:endParaRPr sz="1100"/>
                    </a:p>
                  </a:txBody>
                  <a:tcPr marL="91425" marR="91425" marT="91425" marB="91425"/>
                </a:tc>
                <a:tc>
                  <a:txBody>
                    <a:bodyPr/>
                    <a:lstStyle/>
                    <a:p>
                      <a:pPr marL="0" lvl="0" indent="0" algn="l" rtl="0">
                        <a:spcBef>
                          <a:spcPts val="0"/>
                        </a:spcBef>
                        <a:spcAft>
                          <a:spcPts val="0"/>
                        </a:spcAft>
                        <a:buNone/>
                      </a:pPr>
                      <a:r>
                        <a:rPr lang="en" sz="1100"/>
                        <a:t>5.15</a:t>
                      </a:r>
                      <a:endParaRPr sz="1100"/>
                    </a:p>
                  </a:txBody>
                  <a:tcPr marL="91425" marR="91425" marT="91425" marB="91425"/>
                </a:tc>
                <a:tc>
                  <a:txBody>
                    <a:bodyPr/>
                    <a:lstStyle/>
                    <a:p>
                      <a:pPr marL="0" lvl="0" indent="0" algn="l" rtl="0">
                        <a:spcBef>
                          <a:spcPts val="0"/>
                        </a:spcBef>
                        <a:spcAft>
                          <a:spcPts val="0"/>
                        </a:spcAft>
                        <a:buNone/>
                      </a:pPr>
                      <a:r>
                        <a:rPr lang="en" sz="1100"/>
                        <a:t>1.64</a:t>
                      </a:r>
                      <a:endParaRPr sz="1100"/>
                    </a:p>
                  </a:txBody>
                  <a:tcPr marL="91425" marR="91425" marT="91425" marB="91425"/>
                </a:tc>
                <a:extLst>
                  <a:ext uri="{0D108BD9-81ED-4DB2-BD59-A6C34878D82A}">
                    <a16:rowId xmlns:a16="http://schemas.microsoft.com/office/drawing/2014/main" val="10005"/>
                  </a:ext>
                </a:extLst>
              </a:tr>
              <a:tr h="242425">
                <a:tc>
                  <a:txBody>
                    <a:bodyPr/>
                    <a:lstStyle/>
                    <a:p>
                      <a:pPr marL="0" lvl="0" indent="0" algn="l" rtl="0">
                        <a:spcBef>
                          <a:spcPts val="0"/>
                        </a:spcBef>
                        <a:spcAft>
                          <a:spcPts val="0"/>
                        </a:spcAft>
                        <a:buNone/>
                      </a:pPr>
                      <a:r>
                        <a:rPr lang="en" sz="1100"/>
                        <a:t>If I could live my life over, I would change almost nothing.</a:t>
                      </a:r>
                      <a:endParaRPr sz="1100"/>
                    </a:p>
                  </a:txBody>
                  <a:tcPr marL="91425" marR="91425" marT="91425" marB="91425"/>
                </a:tc>
                <a:tc>
                  <a:txBody>
                    <a:bodyPr/>
                    <a:lstStyle/>
                    <a:p>
                      <a:pPr marL="0" lvl="0" indent="0" algn="l" rtl="0">
                        <a:spcBef>
                          <a:spcPts val="0"/>
                        </a:spcBef>
                        <a:spcAft>
                          <a:spcPts val="0"/>
                        </a:spcAft>
                        <a:buNone/>
                      </a:pPr>
                      <a:r>
                        <a:rPr lang="en" sz="1100"/>
                        <a:t>4.47</a:t>
                      </a:r>
                      <a:endParaRPr sz="1100"/>
                    </a:p>
                  </a:txBody>
                  <a:tcPr marL="91425" marR="91425" marT="91425" marB="91425"/>
                </a:tc>
                <a:tc>
                  <a:txBody>
                    <a:bodyPr/>
                    <a:lstStyle/>
                    <a:p>
                      <a:pPr marL="0" lvl="0" indent="0" algn="l" rtl="0">
                        <a:spcBef>
                          <a:spcPts val="0"/>
                        </a:spcBef>
                        <a:spcAft>
                          <a:spcPts val="0"/>
                        </a:spcAft>
                        <a:buNone/>
                      </a:pPr>
                      <a:r>
                        <a:rPr lang="en" sz="1100"/>
                        <a:t>1.78</a:t>
                      </a:r>
                      <a:endParaRPr sz="1100"/>
                    </a:p>
                  </a:txBody>
                  <a:tcPr marL="91425" marR="91425" marT="91425" marB="91425"/>
                </a:tc>
                <a:extLst>
                  <a:ext uri="{0D108BD9-81ED-4DB2-BD59-A6C34878D82A}">
                    <a16:rowId xmlns:a16="http://schemas.microsoft.com/office/drawing/2014/main" val="10006"/>
                  </a:ext>
                </a:extLst>
              </a:tr>
              <a:tr h="242425">
                <a:tc>
                  <a:txBody>
                    <a:bodyPr/>
                    <a:lstStyle/>
                    <a:p>
                      <a:pPr marL="0" lvl="0" indent="0" algn="l" rtl="0">
                        <a:spcBef>
                          <a:spcPts val="0"/>
                        </a:spcBef>
                        <a:spcAft>
                          <a:spcPts val="0"/>
                        </a:spcAft>
                        <a:buNone/>
                      </a:pPr>
                      <a:r>
                        <a:rPr lang="en" sz="1100" b="1" i="1"/>
                        <a:t>Overall</a:t>
                      </a:r>
                      <a:endParaRPr sz="1100" b="1" i="1"/>
                    </a:p>
                  </a:txBody>
                  <a:tcPr marL="91425" marR="91425" marT="91425" marB="91425"/>
                </a:tc>
                <a:tc>
                  <a:txBody>
                    <a:bodyPr/>
                    <a:lstStyle/>
                    <a:p>
                      <a:pPr marL="0" lvl="0" indent="0" algn="l" rtl="0">
                        <a:spcBef>
                          <a:spcPts val="0"/>
                        </a:spcBef>
                        <a:spcAft>
                          <a:spcPts val="0"/>
                        </a:spcAft>
                        <a:buNone/>
                      </a:pPr>
                      <a:r>
                        <a:rPr lang="en" sz="1100" b="1" i="1"/>
                        <a:t>5.12</a:t>
                      </a:r>
                      <a:endParaRPr sz="1100" b="1" i="1"/>
                    </a:p>
                  </a:txBody>
                  <a:tcPr marL="91425" marR="91425" marT="91425" marB="91425"/>
                </a:tc>
                <a:tc>
                  <a:txBody>
                    <a:bodyPr/>
                    <a:lstStyle/>
                    <a:p>
                      <a:pPr marL="0" lvl="0" indent="0" algn="l" rtl="0">
                        <a:spcBef>
                          <a:spcPts val="0"/>
                        </a:spcBef>
                        <a:spcAft>
                          <a:spcPts val="0"/>
                        </a:spcAft>
                        <a:buNone/>
                      </a:pPr>
                      <a:r>
                        <a:rPr lang="en" sz="1100" b="1" i="1"/>
                        <a:t>1.57</a:t>
                      </a:r>
                      <a:endParaRPr sz="1100" b="1" i="1"/>
                    </a:p>
                  </a:txBody>
                  <a:tcPr marL="91425" marR="91425" marT="91425" marB="91425"/>
                </a:tc>
                <a:extLst>
                  <a:ext uri="{0D108BD9-81ED-4DB2-BD59-A6C34878D82A}">
                    <a16:rowId xmlns:a16="http://schemas.microsoft.com/office/drawing/2014/main" val="10007"/>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Introduction</a:t>
            </a:r>
            <a:endParaRPr/>
          </a:p>
        </p:txBody>
      </p:sp>
      <p:sp>
        <p:nvSpPr>
          <p:cNvPr id="79" name="Google Shape;79;p1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Individuals who identify as Middle Eastern, North African, or Arab (MENA) living in the United States navigate complex religious, social, and cultural contexts as they develop from childhood through adulthood.</a:t>
            </a:r>
            <a:endParaRPr/>
          </a:p>
          <a:p>
            <a:pPr marL="457200" lvl="0" indent="-342900" algn="l" rtl="0">
              <a:spcBef>
                <a:spcPts val="0"/>
              </a:spcBef>
              <a:spcAft>
                <a:spcPts val="0"/>
              </a:spcAft>
              <a:buSzPts val="1800"/>
              <a:buChar char="●"/>
            </a:pPr>
            <a:r>
              <a:rPr lang="en"/>
              <a:t>The experiences and identity of MENA individuals are often studied in the context of global political events such as 9/11 or the War on Terror, or refugee experiences (Awad et al., 2019; Marvasti, 2005). </a:t>
            </a:r>
            <a:endParaRPr/>
          </a:p>
          <a:p>
            <a:pPr marL="457200" lvl="0" indent="-342900" algn="l" rtl="0">
              <a:spcBef>
                <a:spcPts val="0"/>
              </a:spcBef>
              <a:spcAft>
                <a:spcPts val="0"/>
              </a:spcAft>
              <a:buSzPts val="1800"/>
              <a:buChar char="●"/>
            </a:pPr>
            <a:r>
              <a:rPr lang="en"/>
              <a:t>Few studies have examined the life narratives of MENA emerging adults as it relates to their identity exploration, struggles and/or resolution, and experiences with racism and discrimination, outside of studies related to political events.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Terminology	</a:t>
            </a:r>
            <a:endParaRPr/>
          </a:p>
        </p:txBody>
      </p:sp>
      <p:sp>
        <p:nvSpPr>
          <p:cNvPr id="85" name="Google Shape;85;p16"/>
          <p:cNvSpPr txBox="1">
            <a:spLocks noGrp="1"/>
          </p:cNvSpPr>
          <p:nvPr>
            <p:ph type="body" idx="1"/>
          </p:nvPr>
        </p:nvSpPr>
        <p:spPr>
          <a:xfrm>
            <a:off x="396375" y="1152425"/>
            <a:ext cx="8631000" cy="3445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As an invisibilized community, people who identify as having origins in the Middle Eastern and/or North African have much  more complex identities than many of the terms used to define us:</a:t>
            </a:r>
            <a:endParaRPr/>
          </a:p>
          <a:p>
            <a:pPr marL="914400" lvl="1" indent="-317500" algn="l" rtl="0">
              <a:spcBef>
                <a:spcPts val="0"/>
              </a:spcBef>
              <a:spcAft>
                <a:spcPts val="0"/>
              </a:spcAft>
              <a:buSzPts val="1400"/>
              <a:buChar char="○"/>
            </a:pPr>
            <a:r>
              <a:rPr lang="en"/>
              <a:t>Middle East - term created by the British / colonial West</a:t>
            </a:r>
            <a:endParaRPr/>
          </a:p>
          <a:p>
            <a:pPr marL="914400" lvl="1" indent="-317500" algn="l" rtl="0">
              <a:spcBef>
                <a:spcPts val="0"/>
              </a:spcBef>
              <a:spcAft>
                <a:spcPts val="0"/>
              </a:spcAft>
              <a:buSzPts val="1400"/>
              <a:buChar char="○"/>
            </a:pPr>
            <a:r>
              <a:rPr lang="en"/>
              <a:t>Arab - common language and history; erases non-Arabs in MENA and colorism</a:t>
            </a:r>
            <a:endParaRPr/>
          </a:p>
          <a:p>
            <a:pPr marL="914400" lvl="1" indent="-317500" algn="l" rtl="0">
              <a:spcBef>
                <a:spcPts val="0"/>
              </a:spcBef>
              <a:spcAft>
                <a:spcPts val="0"/>
              </a:spcAft>
              <a:buSzPts val="1400"/>
              <a:buChar char="○"/>
            </a:pPr>
            <a:r>
              <a:rPr lang="en"/>
              <a:t>Muslim - umm.. no. </a:t>
            </a:r>
            <a:endParaRPr/>
          </a:p>
          <a:p>
            <a:pPr marL="914400" lvl="1" indent="-317500" algn="l" rtl="0">
              <a:spcBef>
                <a:spcPts val="0"/>
              </a:spcBef>
              <a:spcAft>
                <a:spcPts val="0"/>
              </a:spcAft>
              <a:buSzPts val="1400"/>
              <a:buChar char="○"/>
            </a:pPr>
            <a:r>
              <a:rPr lang="en"/>
              <a:t>SWANA</a:t>
            </a:r>
            <a:endParaRPr/>
          </a:p>
          <a:p>
            <a:pPr marL="457200" lvl="0" indent="-342900" algn="l" rtl="0">
              <a:spcBef>
                <a:spcPts val="0"/>
              </a:spcBef>
              <a:spcAft>
                <a:spcPts val="0"/>
              </a:spcAft>
              <a:buSzPts val="1800"/>
              <a:buChar char="●"/>
            </a:pPr>
            <a:r>
              <a:rPr lang="en"/>
              <a:t>People with origins in MENA are not one homogenous group </a:t>
            </a:r>
            <a:endParaRPr/>
          </a:p>
          <a:p>
            <a:pPr marL="457200" lvl="0" indent="-342900" algn="l" rtl="0">
              <a:spcBef>
                <a:spcPts val="0"/>
              </a:spcBef>
              <a:spcAft>
                <a:spcPts val="0"/>
              </a:spcAft>
              <a:buSzPts val="1800"/>
              <a:buChar char="●"/>
            </a:pPr>
            <a:r>
              <a:rPr lang="en"/>
              <a:t>For the purposes of this presentation, I will use the term MENA, but participants are described based on their individual descriptions of their identities.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Study Aims</a:t>
            </a:r>
            <a:endParaRPr/>
          </a:p>
        </p:txBody>
      </p:sp>
      <p:sp>
        <p:nvSpPr>
          <p:cNvPr id="91" name="Google Shape;91;p17"/>
          <p:cNvSpPr txBox="1">
            <a:spLocks noGrp="1"/>
          </p:cNvSpPr>
          <p:nvPr>
            <p:ph type="body" idx="1"/>
          </p:nvPr>
        </p:nvSpPr>
        <p:spPr>
          <a:xfrm>
            <a:off x="311700" y="1266325"/>
            <a:ext cx="8520600" cy="3539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The aim of the study was to examine key developmental experiences for multi-ethnic or multi-cultural individuals and the trajectory of those events from childhood to adulthood. </a:t>
            </a:r>
            <a:endParaRPr/>
          </a:p>
          <a:p>
            <a:pPr marL="0" lvl="0" indent="0" algn="ctr" rtl="0">
              <a:spcBef>
                <a:spcPts val="1600"/>
              </a:spcBef>
              <a:spcAft>
                <a:spcPts val="0"/>
              </a:spcAft>
              <a:buNone/>
            </a:pPr>
            <a:r>
              <a:rPr lang="en"/>
              <a:t>This presentation focuses on the MENA sub-sample of the larger study, with an emphasis on examining identity development in childhood, adolescence, and emerging adulthood through narratives of events of ethnic salience to participants.</a:t>
            </a:r>
            <a:endParaRPr/>
          </a:p>
          <a:p>
            <a:pPr marL="0" lvl="0" indent="0" algn="l" rtl="0">
              <a:spcBef>
                <a:spcPts val="160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Method </a:t>
            </a:r>
            <a:endParaRPr/>
          </a:p>
        </p:txBody>
      </p:sp>
      <p:sp>
        <p:nvSpPr>
          <p:cNvPr id="97" name="Google Shape;97;p18"/>
          <p:cNvSpPr txBox="1">
            <a:spLocks noGrp="1"/>
          </p:cNvSpPr>
          <p:nvPr>
            <p:ph type="body" idx="1"/>
          </p:nvPr>
        </p:nvSpPr>
        <p:spPr>
          <a:xfrm>
            <a:off x="727650" y="1152425"/>
            <a:ext cx="7688700" cy="32403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Mixed-method design </a:t>
            </a:r>
            <a:endParaRPr/>
          </a:p>
          <a:p>
            <a:pPr marL="457200" lvl="0" indent="-342900" algn="l" rtl="0">
              <a:spcBef>
                <a:spcPts val="0"/>
              </a:spcBef>
              <a:spcAft>
                <a:spcPts val="0"/>
              </a:spcAft>
              <a:buSzPts val="1800"/>
              <a:buChar char="●"/>
            </a:pPr>
            <a:r>
              <a:rPr lang="en"/>
              <a:t>Three qualitative narrative descriptions of specific events in which their race or ethnicity was particularly salient (with follow up Q’s)</a:t>
            </a:r>
            <a:endParaRPr/>
          </a:p>
          <a:p>
            <a:pPr marL="914400" lvl="1" indent="-317500" algn="l" rtl="0">
              <a:spcBef>
                <a:spcPts val="0"/>
              </a:spcBef>
              <a:spcAft>
                <a:spcPts val="0"/>
              </a:spcAft>
              <a:buSzPts val="1400"/>
              <a:buChar char="○"/>
            </a:pPr>
            <a:r>
              <a:rPr lang="en"/>
              <a:t>earliest childhood memory</a:t>
            </a:r>
            <a:endParaRPr/>
          </a:p>
          <a:p>
            <a:pPr marL="914400" lvl="1" indent="-317500" algn="l" rtl="0">
              <a:spcBef>
                <a:spcPts val="0"/>
              </a:spcBef>
              <a:spcAft>
                <a:spcPts val="0"/>
              </a:spcAft>
              <a:buSzPts val="1400"/>
              <a:buChar char="○"/>
            </a:pPr>
            <a:r>
              <a:rPr lang="en"/>
              <a:t>adolescence</a:t>
            </a:r>
            <a:endParaRPr/>
          </a:p>
          <a:p>
            <a:pPr marL="914400" lvl="1" indent="-317500" algn="l" rtl="0">
              <a:spcBef>
                <a:spcPts val="0"/>
              </a:spcBef>
              <a:spcAft>
                <a:spcPts val="0"/>
              </a:spcAft>
              <a:buSzPts val="1400"/>
              <a:buChar char="○"/>
            </a:pPr>
            <a:r>
              <a:rPr lang="en"/>
              <a:t>within the last 2 years (emerging adulthood)</a:t>
            </a:r>
            <a:endParaRPr/>
          </a:p>
          <a:p>
            <a:pPr marL="457200" lvl="0" indent="-342900" algn="l" rtl="0">
              <a:spcBef>
                <a:spcPts val="0"/>
              </a:spcBef>
              <a:spcAft>
                <a:spcPts val="0"/>
              </a:spcAft>
              <a:buSzPts val="1800"/>
              <a:buChar char="●"/>
            </a:pPr>
            <a:r>
              <a:rPr lang="en"/>
              <a:t>Quantitative measures</a:t>
            </a:r>
            <a:endParaRPr/>
          </a:p>
          <a:p>
            <a:pPr marL="914400" lvl="1" indent="-317500" algn="l" rtl="0">
              <a:spcBef>
                <a:spcPts val="0"/>
              </a:spcBef>
              <a:spcAft>
                <a:spcPts val="0"/>
              </a:spcAft>
              <a:buSzPts val="1400"/>
              <a:buChar char="○"/>
            </a:pPr>
            <a:r>
              <a:rPr lang="en"/>
              <a:t>Perceived ethnic integration (1=complete separation, 7=complete overlap)</a:t>
            </a:r>
            <a:endParaRPr/>
          </a:p>
          <a:p>
            <a:pPr marL="914400" lvl="1" indent="-317500" algn="l" rtl="0">
              <a:spcBef>
                <a:spcPts val="0"/>
              </a:spcBef>
              <a:spcAft>
                <a:spcPts val="0"/>
              </a:spcAft>
              <a:buSzPts val="1400"/>
              <a:buChar char="○"/>
            </a:pPr>
            <a:r>
              <a:rPr lang="en"/>
              <a:t>Satisfaction with Life Scale (Diener, et al.,  1985),</a:t>
            </a:r>
            <a:endParaRPr/>
          </a:p>
          <a:p>
            <a:pPr marL="914400" lvl="1" indent="-317500" algn="l" rtl="0">
              <a:spcBef>
                <a:spcPts val="0"/>
              </a:spcBef>
              <a:spcAft>
                <a:spcPts val="0"/>
              </a:spcAft>
              <a:buSzPts val="1400"/>
              <a:buChar char="○"/>
            </a:pPr>
            <a:r>
              <a:rPr lang="en"/>
              <a:t>Multigroup Ethnic Identity Measure (Phinney, 1992). Q</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Sample Characteristics</a:t>
            </a:r>
            <a:endParaRPr/>
          </a:p>
        </p:txBody>
      </p:sp>
      <p:sp>
        <p:nvSpPr>
          <p:cNvPr id="103" name="Google Shape;103;p19"/>
          <p:cNvSpPr txBox="1">
            <a:spLocks noGrp="1"/>
          </p:cNvSpPr>
          <p:nvPr>
            <p:ph type="body" idx="1"/>
          </p:nvPr>
        </p:nvSpPr>
        <p:spPr>
          <a:xfrm>
            <a:off x="690975" y="1347875"/>
            <a:ext cx="8015700" cy="350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Full sample recruited online: 126 participants identifying as bi/multi-racial OR multi-cultural</a:t>
            </a:r>
            <a:endParaRPr/>
          </a:p>
          <a:p>
            <a:pPr marL="457200" lvl="0" indent="-342900" algn="l" rtl="0">
              <a:spcBef>
                <a:spcPts val="0"/>
              </a:spcBef>
              <a:spcAft>
                <a:spcPts val="0"/>
              </a:spcAft>
              <a:buSzPts val="1800"/>
              <a:buChar char="●"/>
            </a:pPr>
            <a:r>
              <a:rPr lang="en"/>
              <a:t>MENA sub-sample of the study was 35 participants who identified as Middle Eastern, North African, or Arab (27.8% of the full sample). </a:t>
            </a:r>
            <a:endParaRPr/>
          </a:p>
          <a:p>
            <a:pPr marL="457200" lvl="0" indent="-342900" algn="l" rtl="0">
              <a:spcBef>
                <a:spcPts val="0"/>
              </a:spcBef>
              <a:spcAft>
                <a:spcPts val="0"/>
              </a:spcAft>
              <a:buSzPts val="1800"/>
              <a:buChar char="●"/>
            </a:pPr>
            <a:r>
              <a:rPr lang="en"/>
              <a:t>54.3% identified as cis-women</a:t>
            </a:r>
            <a:endParaRPr/>
          </a:p>
          <a:p>
            <a:pPr marL="457200" lvl="0" indent="-342900" algn="l" rtl="0">
              <a:spcBef>
                <a:spcPts val="0"/>
              </a:spcBef>
              <a:spcAft>
                <a:spcPts val="0"/>
              </a:spcAft>
              <a:buSzPts val="1800"/>
              <a:buChar char="●"/>
            </a:pPr>
            <a:r>
              <a:rPr lang="en"/>
              <a:t>68.6% had both parents who are MENA-identified</a:t>
            </a:r>
            <a:endParaRPr/>
          </a:p>
          <a:p>
            <a:pPr marL="914400" lvl="1" indent="-317500" algn="l" rtl="0">
              <a:spcBef>
                <a:spcPts val="0"/>
              </a:spcBef>
              <a:spcAft>
                <a:spcPts val="0"/>
              </a:spcAft>
              <a:buSzPts val="1400"/>
              <a:buChar char="○"/>
            </a:pPr>
            <a:r>
              <a:rPr lang="en"/>
              <a:t>9 participants had only a father with MENA identity </a:t>
            </a:r>
            <a:endParaRPr/>
          </a:p>
          <a:p>
            <a:pPr marL="914400" lvl="1" indent="-317500" algn="l" rtl="0">
              <a:spcBef>
                <a:spcPts val="0"/>
              </a:spcBef>
              <a:spcAft>
                <a:spcPts val="0"/>
              </a:spcAft>
              <a:buSzPts val="1400"/>
              <a:buChar char="○"/>
            </a:pPr>
            <a:r>
              <a:rPr lang="en"/>
              <a:t>2 had only a mother who was identified as MENA</a:t>
            </a:r>
            <a:endParaRPr/>
          </a:p>
          <a:p>
            <a:pPr marL="457200" lvl="0" indent="-342900" algn="l" rtl="0">
              <a:spcBef>
                <a:spcPts val="0"/>
              </a:spcBef>
              <a:spcAft>
                <a:spcPts val="0"/>
              </a:spcAft>
              <a:buSzPts val="1800"/>
              <a:buChar char="●"/>
            </a:pPr>
            <a:r>
              <a:rPr lang="en"/>
              <a:t>Age range: 18 - 29 (M=20.3)</a:t>
            </a:r>
            <a:endParaRPr/>
          </a:p>
          <a:p>
            <a:pPr marL="0" lvl="0" indent="0" algn="l" rtl="0">
              <a:spcBef>
                <a:spcPts val="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0"/>
          <p:cNvSpPr txBox="1">
            <a:spLocks noGrp="1"/>
          </p:cNvSpPr>
          <p:nvPr>
            <p:ph type="title"/>
          </p:nvPr>
        </p:nvSpPr>
        <p:spPr>
          <a:xfrm>
            <a:off x="247600" y="1612075"/>
            <a:ext cx="3675600" cy="2049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do these participants define their identity?</a:t>
            </a:r>
            <a:endParaRPr/>
          </a:p>
        </p:txBody>
      </p:sp>
      <p:pic>
        <p:nvPicPr>
          <p:cNvPr id="109" name="Google Shape;109;p20"/>
          <p:cNvPicPr preferRelativeResize="0"/>
          <p:nvPr/>
        </p:nvPicPr>
        <p:blipFill>
          <a:blip r:embed="rId3">
            <a:alphaModFix/>
          </a:blip>
          <a:stretch>
            <a:fillRect/>
          </a:stretch>
        </p:blipFill>
        <p:spPr>
          <a:xfrm>
            <a:off x="4530250" y="337425"/>
            <a:ext cx="4203000" cy="44686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Childhood Experiences</a:t>
            </a:r>
            <a:endParaRPr/>
          </a:p>
        </p:txBody>
      </p:sp>
      <p:sp>
        <p:nvSpPr>
          <p:cNvPr id="115" name="Google Shape;115;p21"/>
          <p:cNvSpPr txBox="1">
            <a:spLocks noGrp="1"/>
          </p:cNvSpPr>
          <p:nvPr>
            <p:ph type="body" idx="1"/>
          </p:nvPr>
        </p:nvSpPr>
        <p:spPr>
          <a:xfrm>
            <a:off x="311700" y="1266325"/>
            <a:ext cx="8520600" cy="363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For most participants, their first experience of </a:t>
            </a:r>
            <a:r>
              <a:rPr lang="en" i="1"/>
              <a:t>ethnic salience</a:t>
            </a:r>
            <a:r>
              <a:rPr lang="en"/>
              <a:t> occured in middle childhood</a:t>
            </a:r>
            <a:endParaRPr/>
          </a:p>
          <a:p>
            <a:pPr marL="457200" lvl="0" indent="-342900" algn="l" rtl="0">
              <a:spcBef>
                <a:spcPts val="1600"/>
              </a:spcBef>
              <a:spcAft>
                <a:spcPts val="0"/>
              </a:spcAft>
              <a:buSzPts val="1800"/>
              <a:buChar char="●"/>
            </a:pPr>
            <a:r>
              <a:rPr lang="en"/>
              <a:t>Earliest age: 3 years old</a:t>
            </a:r>
            <a:endParaRPr/>
          </a:p>
          <a:p>
            <a:pPr marL="457200" lvl="0" indent="-342900" algn="l" rtl="0">
              <a:spcBef>
                <a:spcPts val="0"/>
              </a:spcBef>
              <a:spcAft>
                <a:spcPts val="0"/>
              </a:spcAft>
              <a:buSzPts val="1800"/>
              <a:buChar char="●"/>
            </a:pPr>
            <a:r>
              <a:rPr lang="en"/>
              <a:t>Mean: 8.4 years old</a:t>
            </a:r>
            <a:endParaRPr/>
          </a:p>
          <a:p>
            <a:pPr marL="0" lvl="0" indent="0" algn="l" rtl="0">
              <a:spcBef>
                <a:spcPts val="1600"/>
              </a:spcBef>
              <a:spcAft>
                <a:spcPts val="0"/>
              </a:spcAft>
              <a:buNone/>
            </a:pPr>
            <a:r>
              <a:rPr lang="en"/>
              <a:t> Main themes of childhood memories: </a:t>
            </a:r>
            <a:endParaRPr/>
          </a:p>
          <a:p>
            <a:pPr marL="457200" lvl="0" indent="-342900" algn="l" rtl="0">
              <a:spcBef>
                <a:spcPts val="1600"/>
              </a:spcBef>
              <a:spcAft>
                <a:spcPts val="0"/>
              </a:spcAft>
              <a:buSzPts val="1800"/>
              <a:buChar char="●"/>
            </a:pPr>
            <a:r>
              <a:rPr lang="en"/>
              <a:t>Grandmothers and family</a:t>
            </a:r>
            <a:endParaRPr/>
          </a:p>
          <a:p>
            <a:pPr marL="457200" lvl="0" indent="-342900" algn="l" rtl="0">
              <a:spcBef>
                <a:spcPts val="0"/>
              </a:spcBef>
              <a:spcAft>
                <a:spcPts val="0"/>
              </a:spcAft>
              <a:buSzPts val="1800"/>
              <a:buChar char="●"/>
            </a:pPr>
            <a:r>
              <a:rPr lang="en"/>
              <a:t>School-based Cultural Awareness</a:t>
            </a:r>
            <a:endParaRPr/>
          </a:p>
          <a:p>
            <a:pPr marL="457200" lvl="0" indent="-342900" algn="l" rtl="0">
              <a:spcBef>
                <a:spcPts val="0"/>
              </a:spcBef>
              <a:spcAft>
                <a:spcPts val="0"/>
              </a:spcAft>
              <a:buSzPts val="1800"/>
              <a:buChar char="●"/>
            </a:pPr>
            <a:r>
              <a:rPr lang="en"/>
              <a:t>Othering &amp; Stereotypes</a:t>
            </a:r>
            <a:endParaRPr/>
          </a:p>
          <a:p>
            <a:pPr marL="0" lvl="0" indent="0" algn="l" rtl="0">
              <a:spcBef>
                <a:spcPts val="1600"/>
              </a:spcBef>
              <a:spcAft>
                <a:spcPts val="1600"/>
              </a:spcAft>
              <a:buNone/>
            </a:pPr>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3153</Words>
  <Application>Microsoft Office PowerPoint</Application>
  <PresentationFormat>On-screen Show (16:9)</PresentationFormat>
  <Paragraphs>269</Paragraphs>
  <Slides>25</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PT Sans Narrow</vt:lpstr>
      <vt:lpstr>Lato</vt:lpstr>
      <vt:lpstr>Open Sans</vt:lpstr>
      <vt:lpstr>Arial</vt:lpstr>
      <vt:lpstr>Tropic</vt:lpstr>
      <vt:lpstr>Developmental Experiences of Multi-Cultural Identity for MENA-identified Individuals: A Qualitative Narrative Study </vt:lpstr>
      <vt:lpstr>Agenda</vt:lpstr>
      <vt:lpstr>Introduction</vt:lpstr>
      <vt:lpstr>Terminology </vt:lpstr>
      <vt:lpstr>Study Aims</vt:lpstr>
      <vt:lpstr>Method </vt:lpstr>
      <vt:lpstr>Sample Characteristics</vt:lpstr>
      <vt:lpstr>How do these participants define their identity?</vt:lpstr>
      <vt:lpstr>Childhood Experiences</vt:lpstr>
      <vt:lpstr>Grandmothers and family</vt:lpstr>
      <vt:lpstr>Schools &amp; Cultural Awareness</vt:lpstr>
      <vt:lpstr>Othering</vt:lpstr>
      <vt:lpstr>Othering through Stereotypes</vt:lpstr>
      <vt:lpstr>Adolescence</vt:lpstr>
      <vt:lpstr>Cultural Homelessness</vt:lpstr>
      <vt:lpstr>Emerging Adulthood </vt:lpstr>
      <vt:lpstr>Embracing Identity</vt:lpstr>
      <vt:lpstr>Peer Support</vt:lpstr>
      <vt:lpstr>Feelings about Identity</vt:lpstr>
      <vt:lpstr>Summary &amp; Discussion</vt:lpstr>
      <vt:lpstr>Limitations</vt:lpstr>
      <vt:lpstr>Questions?</vt:lpstr>
      <vt:lpstr>Extras</vt:lpstr>
      <vt:lpstr>Multigroup Ethnic Identity Measure</vt:lpstr>
      <vt:lpstr>Life Satisfaction Scale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Developmental Experiences of Multi-Cultural Identity for MENA-identified Individuals: A Qualitative Narrative Study </dc:title>
  <dc:creator>Ty Partridge</dc:creator>
  <cp:lastModifiedBy>Ty Partridge</cp:lastModifiedBy>
  <cp:revision>1</cp:revision>
  <dcterms:modified xsi:type="dcterms:W3CDTF">2020-09-25T14:46:04Z</dcterms:modified>
</cp:coreProperties>
</file>