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78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150" d="100"/>
          <a:sy n="150" d="100"/>
        </p:scale>
        <p:origin x="-3864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hyperlink" Target="https://data.cpc.unc.edu/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hyperlink" Target="https://murray.harvard.edu/" TargetMode="External"/><Relationship Id="rId1" Type="http://schemas.openxmlformats.org/officeDocument/2006/relationships/hyperlink" Target="https://www.icpsr.umich.edu/icpsrweb/ICPSR/" TargetMode="Externa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hyperlink" Target="https://www.tbindsc.org/Researchers.aspx" TargetMode="External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www.icpsr.umich.edu/icpsrweb/ICPSR/" TargetMode="External"/><Relationship Id="rId7" Type="http://schemas.openxmlformats.org/officeDocument/2006/relationships/image" Target="../media/image29.png"/><Relationship Id="rId12" Type="http://schemas.openxmlformats.org/officeDocument/2006/relationships/hyperlink" Target="https://www.tbindsc.org/Researchers.aspx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27.png"/><Relationship Id="rId6" Type="http://schemas.openxmlformats.org/officeDocument/2006/relationships/hyperlink" Target="https://murray.harvard.edu/" TargetMode="External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hyperlink" Target="https://data.cpc.unc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04269-9073-452C-8F53-69753D25494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B5A97CB-9369-42C5-933E-E42444E8CD3F}">
      <dgm:prSet/>
      <dgm:spPr/>
      <dgm:t>
        <a:bodyPr/>
        <a:lstStyle/>
        <a:p>
          <a:r>
            <a:rPr lang="en-US"/>
            <a:t>Longitudinal Research Questions </a:t>
          </a:r>
        </a:p>
      </dgm:t>
    </dgm:pt>
    <dgm:pt modelId="{F18A7FD6-304D-44B5-AED1-86445FA74E40}" type="parTrans" cxnId="{A3F3FCA5-3B07-4AAF-8CCC-D5923431BFC6}">
      <dgm:prSet/>
      <dgm:spPr/>
      <dgm:t>
        <a:bodyPr/>
        <a:lstStyle/>
        <a:p>
          <a:endParaRPr lang="en-US"/>
        </a:p>
      </dgm:t>
    </dgm:pt>
    <dgm:pt modelId="{AC786212-A1BB-49AB-B806-C6CC07205C81}" type="sibTrans" cxnId="{A3F3FCA5-3B07-4AAF-8CCC-D5923431BFC6}">
      <dgm:prSet/>
      <dgm:spPr/>
      <dgm:t>
        <a:bodyPr/>
        <a:lstStyle/>
        <a:p>
          <a:endParaRPr lang="en-US"/>
        </a:p>
      </dgm:t>
    </dgm:pt>
    <dgm:pt modelId="{E916F3AC-6524-45D1-B459-73B2B3C729F4}">
      <dgm:prSet/>
      <dgm:spPr/>
      <dgm:t>
        <a:bodyPr/>
        <a:lstStyle/>
        <a:p>
          <a:r>
            <a:rPr lang="en-US" dirty="0"/>
            <a:t>Especially Lifespan and multi-generation Studies</a:t>
          </a:r>
        </a:p>
      </dgm:t>
    </dgm:pt>
    <dgm:pt modelId="{3FCA11A6-32A3-4FD1-B83C-07D43C444F7D}" type="parTrans" cxnId="{F05401EF-1DEA-4D7D-910F-2C56DACFAD24}">
      <dgm:prSet/>
      <dgm:spPr/>
      <dgm:t>
        <a:bodyPr/>
        <a:lstStyle/>
        <a:p>
          <a:endParaRPr lang="en-US"/>
        </a:p>
      </dgm:t>
    </dgm:pt>
    <dgm:pt modelId="{C433D455-6DC2-4E3C-8AD9-EAA17D1340BB}" type="sibTrans" cxnId="{F05401EF-1DEA-4D7D-910F-2C56DACFAD24}">
      <dgm:prSet/>
      <dgm:spPr/>
      <dgm:t>
        <a:bodyPr/>
        <a:lstStyle/>
        <a:p>
          <a:endParaRPr lang="en-US"/>
        </a:p>
      </dgm:t>
    </dgm:pt>
    <dgm:pt modelId="{44240C3F-9DD1-4564-99C8-2AC6DDB4D733}">
      <dgm:prSet/>
      <dgm:spPr/>
      <dgm:t>
        <a:bodyPr/>
        <a:lstStyle/>
        <a:p>
          <a:r>
            <a:rPr lang="en-US"/>
            <a:t>Biopsychosocial &amp; Contextual Models</a:t>
          </a:r>
        </a:p>
      </dgm:t>
    </dgm:pt>
    <dgm:pt modelId="{FD6AA6B8-DDD5-4548-9B9F-331F556CFAF9}" type="parTrans" cxnId="{5478719E-78E6-4D0A-867E-03F31F8E349C}">
      <dgm:prSet/>
      <dgm:spPr/>
      <dgm:t>
        <a:bodyPr/>
        <a:lstStyle/>
        <a:p>
          <a:endParaRPr lang="en-US"/>
        </a:p>
      </dgm:t>
    </dgm:pt>
    <dgm:pt modelId="{A97CAECA-7305-4560-A236-E62BF26C90A2}" type="sibTrans" cxnId="{5478719E-78E6-4D0A-867E-03F31F8E349C}">
      <dgm:prSet/>
      <dgm:spPr/>
      <dgm:t>
        <a:bodyPr/>
        <a:lstStyle/>
        <a:p>
          <a:endParaRPr lang="en-US"/>
        </a:p>
      </dgm:t>
    </dgm:pt>
    <dgm:pt modelId="{20AFA691-A034-4545-B9F3-9F3EAF7D4BEB}">
      <dgm:prSet/>
      <dgm:spPr/>
      <dgm:t>
        <a:bodyPr/>
        <a:lstStyle/>
        <a:p>
          <a:r>
            <a:rPr lang="en-US"/>
            <a:t>High dimensional developmental studies</a:t>
          </a:r>
        </a:p>
      </dgm:t>
    </dgm:pt>
    <dgm:pt modelId="{50C5BA26-9B28-476D-9D3D-78E639B3D957}" type="parTrans" cxnId="{A8D6937A-AD1D-45FB-BA5C-EF796F6B1331}">
      <dgm:prSet/>
      <dgm:spPr/>
      <dgm:t>
        <a:bodyPr/>
        <a:lstStyle/>
        <a:p>
          <a:endParaRPr lang="en-US"/>
        </a:p>
      </dgm:t>
    </dgm:pt>
    <dgm:pt modelId="{5B99AEDC-7E74-406C-B15F-79D568FDEA3F}" type="sibTrans" cxnId="{A8D6937A-AD1D-45FB-BA5C-EF796F6B1331}">
      <dgm:prSet/>
      <dgm:spPr/>
      <dgm:t>
        <a:bodyPr/>
        <a:lstStyle/>
        <a:p>
          <a:endParaRPr lang="en-US"/>
        </a:p>
      </dgm:t>
    </dgm:pt>
    <dgm:pt modelId="{AFCB21E0-CC9B-43C3-BE75-2C9A1D67F537}">
      <dgm:prSet/>
      <dgm:spPr/>
      <dgm:t>
        <a:bodyPr/>
        <a:lstStyle/>
        <a:p>
          <a:r>
            <a:rPr lang="en-US"/>
            <a:t>Integrating Broad Science and Narrow Science</a:t>
          </a:r>
        </a:p>
      </dgm:t>
    </dgm:pt>
    <dgm:pt modelId="{DD389890-AB3C-4641-912A-6775C6F29D21}" type="parTrans" cxnId="{025667EB-5174-4589-9766-0B3CFB4D61F1}">
      <dgm:prSet/>
      <dgm:spPr/>
      <dgm:t>
        <a:bodyPr/>
        <a:lstStyle/>
        <a:p>
          <a:endParaRPr lang="en-US"/>
        </a:p>
      </dgm:t>
    </dgm:pt>
    <dgm:pt modelId="{82B38AD1-3B6B-4015-8663-AA24870908B0}" type="sibTrans" cxnId="{025667EB-5174-4589-9766-0B3CFB4D61F1}">
      <dgm:prSet/>
      <dgm:spPr/>
      <dgm:t>
        <a:bodyPr/>
        <a:lstStyle/>
        <a:p>
          <a:endParaRPr lang="en-US"/>
        </a:p>
      </dgm:t>
    </dgm:pt>
    <dgm:pt modelId="{F4062C43-5096-4722-850C-340735581D36}">
      <dgm:prSet/>
      <dgm:spPr/>
      <dgm:t>
        <a:bodyPr/>
        <a:lstStyle/>
        <a:p>
          <a:r>
            <a:rPr lang="en-US"/>
            <a:t>A different kind of mixed-method</a:t>
          </a:r>
        </a:p>
      </dgm:t>
    </dgm:pt>
    <dgm:pt modelId="{630DAF4F-7447-40E0-9BAE-843E605EF567}" type="parTrans" cxnId="{87D0E29B-4644-411A-B30B-88D0CB10CD51}">
      <dgm:prSet/>
      <dgm:spPr/>
      <dgm:t>
        <a:bodyPr/>
        <a:lstStyle/>
        <a:p>
          <a:endParaRPr lang="en-US"/>
        </a:p>
      </dgm:t>
    </dgm:pt>
    <dgm:pt modelId="{F766A9FF-84FF-4434-B8B2-A292A1D748CC}" type="sibTrans" cxnId="{87D0E29B-4644-411A-B30B-88D0CB10CD51}">
      <dgm:prSet/>
      <dgm:spPr/>
      <dgm:t>
        <a:bodyPr/>
        <a:lstStyle/>
        <a:p>
          <a:endParaRPr lang="en-US"/>
        </a:p>
      </dgm:t>
    </dgm:pt>
    <dgm:pt modelId="{D13D36C7-80C3-4EC6-9F46-6CD3DCC9BA52}">
      <dgm:prSet/>
      <dgm:spPr/>
      <dgm:t>
        <a:bodyPr/>
        <a:lstStyle/>
        <a:p>
          <a:r>
            <a:rPr lang="en-US"/>
            <a:t>Rigorous Theory Testing </a:t>
          </a:r>
        </a:p>
      </dgm:t>
    </dgm:pt>
    <dgm:pt modelId="{62E1B7F8-1663-41CB-95C7-2E7DC6DEEBDB}" type="parTrans" cxnId="{FB7FD2F5-F394-41C3-A24D-83199DE06A12}">
      <dgm:prSet/>
      <dgm:spPr/>
      <dgm:t>
        <a:bodyPr/>
        <a:lstStyle/>
        <a:p>
          <a:endParaRPr lang="en-US"/>
        </a:p>
      </dgm:t>
    </dgm:pt>
    <dgm:pt modelId="{CB2E6BBD-91C4-466C-942E-9D4BFF0B6081}" type="sibTrans" cxnId="{FB7FD2F5-F394-41C3-A24D-83199DE06A12}">
      <dgm:prSet/>
      <dgm:spPr/>
      <dgm:t>
        <a:bodyPr/>
        <a:lstStyle/>
        <a:p>
          <a:endParaRPr lang="en-US"/>
        </a:p>
      </dgm:t>
    </dgm:pt>
    <dgm:pt modelId="{2236ABA9-D1E7-4442-908A-279A70460CA5}">
      <dgm:prSet/>
      <dgm:spPr/>
      <dgm:t>
        <a:bodyPr/>
        <a:lstStyle/>
        <a:p>
          <a:r>
            <a:rPr lang="en-US"/>
            <a:t>Within-study replications </a:t>
          </a:r>
        </a:p>
      </dgm:t>
    </dgm:pt>
    <dgm:pt modelId="{FF9A0224-7008-4FB3-90C5-E93A7DAB0DDF}" type="parTrans" cxnId="{74C6447C-D503-42FB-992F-BCFDEFA67057}">
      <dgm:prSet/>
      <dgm:spPr/>
      <dgm:t>
        <a:bodyPr/>
        <a:lstStyle/>
        <a:p>
          <a:endParaRPr lang="en-US"/>
        </a:p>
      </dgm:t>
    </dgm:pt>
    <dgm:pt modelId="{63032841-061E-4ED4-896C-8EC63E6AA11A}" type="sibTrans" cxnId="{74C6447C-D503-42FB-992F-BCFDEFA67057}">
      <dgm:prSet/>
      <dgm:spPr/>
      <dgm:t>
        <a:bodyPr/>
        <a:lstStyle/>
        <a:p>
          <a:endParaRPr lang="en-US"/>
        </a:p>
      </dgm:t>
    </dgm:pt>
    <dgm:pt modelId="{A3F22B99-C130-41FF-9F57-AC64854EB551}" type="pres">
      <dgm:prSet presAssocID="{5A504269-9073-452C-8F53-69753D254947}" presName="linear" presStyleCnt="0">
        <dgm:presLayoutVars>
          <dgm:dir/>
          <dgm:animLvl val="lvl"/>
          <dgm:resizeHandles val="exact"/>
        </dgm:presLayoutVars>
      </dgm:prSet>
      <dgm:spPr/>
    </dgm:pt>
    <dgm:pt modelId="{FDCCB03F-4D0D-4E87-86DD-BB032E8CDEC3}" type="pres">
      <dgm:prSet presAssocID="{5B5A97CB-9369-42C5-933E-E42444E8CD3F}" presName="parentLin" presStyleCnt="0"/>
      <dgm:spPr/>
    </dgm:pt>
    <dgm:pt modelId="{671DCADD-E7C9-40C1-995D-05A4805EE7D0}" type="pres">
      <dgm:prSet presAssocID="{5B5A97CB-9369-42C5-933E-E42444E8CD3F}" presName="parentLeftMargin" presStyleLbl="node1" presStyleIdx="0" presStyleCnt="4"/>
      <dgm:spPr/>
    </dgm:pt>
    <dgm:pt modelId="{CAEC4597-F127-4EC1-837C-6D268D6BFE38}" type="pres">
      <dgm:prSet presAssocID="{5B5A97CB-9369-42C5-933E-E42444E8CD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5677CF-DFA6-46F0-841A-3027628F65C0}" type="pres">
      <dgm:prSet presAssocID="{5B5A97CB-9369-42C5-933E-E42444E8CD3F}" presName="negativeSpace" presStyleCnt="0"/>
      <dgm:spPr/>
    </dgm:pt>
    <dgm:pt modelId="{52C4FB1F-B838-41BE-827D-C4C8FBBA4317}" type="pres">
      <dgm:prSet presAssocID="{5B5A97CB-9369-42C5-933E-E42444E8CD3F}" presName="childText" presStyleLbl="conFgAcc1" presStyleIdx="0" presStyleCnt="4">
        <dgm:presLayoutVars>
          <dgm:bulletEnabled val="1"/>
        </dgm:presLayoutVars>
      </dgm:prSet>
      <dgm:spPr/>
    </dgm:pt>
    <dgm:pt modelId="{953ABF53-47C8-4D42-8379-9538A9CF39F1}" type="pres">
      <dgm:prSet presAssocID="{AC786212-A1BB-49AB-B806-C6CC07205C81}" presName="spaceBetweenRectangles" presStyleCnt="0"/>
      <dgm:spPr/>
    </dgm:pt>
    <dgm:pt modelId="{CDDC29DA-2702-4E64-B687-B7846EA151B9}" type="pres">
      <dgm:prSet presAssocID="{44240C3F-9DD1-4564-99C8-2AC6DDB4D733}" presName="parentLin" presStyleCnt="0"/>
      <dgm:spPr/>
    </dgm:pt>
    <dgm:pt modelId="{0D03463D-5E64-43CD-8FD7-806399995E4A}" type="pres">
      <dgm:prSet presAssocID="{44240C3F-9DD1-4564-99C8-2AC6DDB4D733}" presName="parentLeftMargin" presStyleLbl="node1" presStyleIdx="0" presStyleCnt="4"/>
      <dgm:spPr/>
    </dgm:pt>
    <dgm:pt modelId="{8EF7E23B-06E6-481B-B88E-B8A7D169C727}" type="pres">
      <dgm:prSet presAssocID="{44240C3F-9DD1-4564-99C8-2AC6DDB4D7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1A278F-B831-4D85-9A3C-A38938FD180D}" type="pres">
      <dgm:prSet presAssocID="{44240C3F-9DD1-4564-99C8-2AC6DDB4D733}" presName="negativeSpace" presStyleCnt="0"/>
      <dgm:spPr/>
    </dgm:pt>
    <dgm:pt modelId="{34DA99ED-C849-48A5-A613-7994932A0C86}" type="pres">
      <dgm:prSet presAssocID="{44240C3F-9DD1-4564-99C8-2AC6DDB4D733}" presName="childText" presStyleLbl="conFgAcc1" presStyleIdx="1" presStyleCnt="4">
        <dgm:presLayoutVars>
          <dgm:bulletEnabled val="1"/>
        </dgm:presLayoutVars>
      </dgm:prSet>
      <dgm:spPr/>
    </dgm:pt>
    <dgm:pt modelId="{6F306D60-5E95-40A5-87F0-B30C052A80E5}" type="pres">
      <dgm:prSet presAssocID="{A97CAECA-7305-4560-A236-E62BF26C90A2}" presName="spaceBetweenRectangles" presStyleCnt="0"/>
      <dgm:spPr/>
    </dgm:pt>
    <dgm:pt modelId="{8C15A3A2-ADEA-4D7E-A369-C3076573BE54}" type="pres">
      <dgm:prSet presAssocID="{AFCB21E0-CC9B-43C3-BE75-2C9A1D67F537}" presName="parentLin" presStyleCnt="0"/>
      <dgm:spPr/>
    </dgm:pt>
    <dgm:pt modelId="{235C3E1A-F716-46BE-8218-7D203DD80778}" type="pres">
      <dgm:prSet presAssocID="{AFCB21E0-CC9B-43C3-BE75-2C9A1D67F537}" presName="parentLeftMargin" presStyleLbl="node1" presStyleIdx="1" presStyleCnt="4"/>
      <dgm:spPr/>
    </dgm:pt>
    <dgm:pt modelId="{C82CC43B-20CA-40BF-9716-8F75A810949D}" type="pres">
      <dgm:prSet presAssocID="{AFCB21E0-CC9B-43C3-BE75-2C9A1D67F5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CE6BE0-57AA-4A52-A6C9-5FE39CF4EC11}" type="pres">
      <dgm:prSet presAssocID="{AFCB21E0-CC9B-43C3-BE75-2C9A1D67F537}" presName="negativeSpace" presStyleCnt="0"/>
      <dgm:spPr/>
    </dgm:pt>
    <dgm:pt modelId="{0D0B7348-A829-4329-AB7B-B0A177F04EB9}" type="pres">
      <dgm:prSet presAssocID="{AFCB21E0-CC9B-43C3-BE75-2C9A1D67F537}" presName="childText" presStyleLbl="conFgAcc1" presStyleIdx="2" presStyleCnt="4">
        <dgm:presLayoutVars>
          <dgm:bulletEnabled val="1"/>
        </dgm:presLayoutVars>
      </dgm:prSet>
      <dgm:spPr/>
    </dgm:pt>
    <dgm:pt modelId="{FA743CCC-FC5D-41D3-8751-4C1D59444239}" type="pres">
      <dgm:prSet presAssocID="{82B38AD1-3B6B-4015-8663-AA24870908B0}" presName="spaceBetweenRectangles" presStyleCnt="0"/>
      <dgm:spPr/>
    </dgm:pt>
    <dgm:pt modelId="{CD7F075D-3769-4223-9365-697F17500680}" type="pres">
      <dgm:prSet presAssocID="{D13D36C7-80C3-4EC6-9F46-6CD3DCC9BA52}" presName="parentLin" presStyleCnt="0"/>
      <dgm:spPr/>
    </dgm:pt>
    <dgm:pt modelId="{D0A3710A-1206-428B-91E9-F48393FA765A}" type="pres">
      <dgm:prSet presAssocID="{D13D36C7-80C3-4EC6-9F46-6CD3DCC9BA52}" presName="parentLeftMargin" presStyleLbl="node1" presStyleIdx="2" presStyleCnt="4"/>
      <dgm:spPr/>
    </dgm:pt>
    <dgm:pt modelId="{E52BCC18-DAFB-4970-90CD-440BE360AA5F}" type="pres">
      <dgm:prSet presAssocID="{D13D36C7-80C3-4EC6-9F46-6CD3DCC9BA5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D872A6-4D6F-4FFD-AB42-489912E1FE74}" type="pres">
      <dgm:prSet presAssocID="{D13D36C7-80C3-4EC6-9F46-6CD3DCC9BA52}" presName="negativeSpace" presStyleCnt="0"/>
      <dgm:spPr/>
    </dgm:pt>
    <dgm:pt modelId="{DB3F11D6-77E9-4563-B249-319A1E2FB799}" type="pres">
      <dgm:prSet presAssocID="{D13D36C7-80C3-4EC6-9F46-6CD3DCC9BA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6F4D710-33C6-48EA-8136-4DA056BB9A88}" type="presOf" srcId="{D13D36C7-80C3-4EC6-9F46-6CD3DCC9BA52}" destId="{E52BCC18-DAFB-4970-90CD-440BE360AA5F}" srcOrd="1" destOrd="0" presId="urn:microsoft.com/office/officeart/2005/8/layout/list1"/>
    <dgm:cxn modelId="{CF3FC11E-605B-4769-8BFB-553863EF5C14}" type="presOf" srcId="{E916F3AC-6524-45D1-B459-73B2B3C729F4}" destId="{52C4FB1F-B838-41BE-827D-C4C8FBBA4317}" srcOrd="0" destOrd="0" presId="urn:microsoft.com/office/officeart/2005/8/layout/list1"/>
    <dgm:cxn modelId="{15C13263-B3CA-45AE-B66E-B5D3E0BDD801}" type="presOf" srcId="{20AFA691-A034-4545-B9F3-9F3EAF7D4BEB}" destId="{34DA99ED-C849-48A5-A613-7994932A0C86}" srcOrd="0" destOrd="0" presId="urn:microsoft.com/office/officeart/2005/8/layout/list1"/>
    <dgm:cxn modelId="{F5CCDF4D-E00A-4B1A-B06D-122930D3604F}" type="presOf" srcId="{2236ABA9-D1E7-4442-908A-279A70460CA5}" destId="{DB3F11D6-77E9-4563-B249-319A1E2FB799}" srcOrd="0" destOrd="0" presId="urn:microsoft.com/office/officeart/2005/8/layout/list1"/>
    <dgm:cxn modelId="{AD085773-E2EB-4725-BCF1-977B7569DD48}" type="presOf" srcId="{44240C3F-9DD1-4564-99C8-2AC6DDB4D733}" destId="{0D03463D-5E64-43CD-8FD7-806399995E4A}" srcOrd="0" destOrd="0" presId="urn:microsoft.com/office/officeart/2005/8/layout/list1"/>
    <dgm:cxn modelId="{0D48247A-F71A-40BC-92AF-A3E4AFE4B84D}" type="presOf" srcId="{5B5A97CB-9369-42C5-933E-E42444E8CD3F}" destId="{671DCADD-E7C9-40C1-995D-05A4805EE7D0}" srcOrd="0" destOrd="0" presId="urn:microsoft.com/office/officeart/2005/8/layout/list1"/>
    <dgm:cxn modelId="{692C307A-3AE5-4F63-9E86-F9AC8B830038}" type="presOf" srcId="{F4062C43-5096-4722-850C-340735581D36}" destId="{0D0B7348-A829-4329-AB7B-B0A177F04EB9}" srcOrd="0" destOrd="0" presId="urn:microsoft.com/office/officeart/2005/8/layout/list1"/>
    <dgm:cxn modelId="{A8D6937A-AD1D-45FB-BA5C-EF796F6B1331}" srcId="{44240C3F-9DD1-4564-99C8-2AC6DDB4D733}" destId="{20AFA691-A034-4545-B9F3-9F3EAF7D4BEB}" srcOrd="0" destOrd="0" parTransId="{50C5BA26-9B28-476D-9D3D-78E639B3D957}" sibTransId="{5B99AEDC-7E74-406C-B15F-79D568FDEA3F}"/>
    <dgm:cxn modelId="{74C6447C-D503-42FB-992F-BCFDEFA67057}" srcId="{D13D36C7-80C3-4EC6-9F46-6CD3DCC9BA52}" destId="{2236ABA9-D1E7-4442-908A-279A70460CA5}" srcOrd="0" destOrd="0" parTransId="{FF9A0224-7008-4FB3-90C5-E93A7DAB0DDF}" sibTransId="{63032841-061E-4ED4-896C-8EC63E6AA11A}"/>
    <dgm:cxn modelId="{87D0E29B-4644-411A-B30B-88D0CB10CD51}" srcId="{AFCB21E0-CC9B-43C3-BE75-2C9A1D67F537}" destId="{F4062C43-5096-4722-850C-340735581D36}" srcOrd="0" destOrd="0" parTransId="{630DAF4F-7447-40E0-9BAE-843E605EF567}" sibTransId="{F766A9FF-84FF-4434-B8B2-A292A1D748CC}"/>
    <dgm:cxn modelId="{5478719E-78E6-4D0A-867E-03F31F8E349C}" srcId="{5A504269-9073-452C-8F53-69753D254947}" destId="{44240C3F-9DD1-4564-99C8-2AC6DDB4D733}" srcOrd="1" destOrd="0" parTransId="{FD6AA6B8-DDD5-4548-9B9F-331F556CFAF9}" sibTransId="{A97CAECA-7305-4560-A236-E62BF26C90A2}"/>
    <dgm:cxn modelId="{FA81219F-A88A-4A6C-B120-285764AA7DBF}" type="presOf" srcId="{44240C3F-9DD1-4564-99C8-2AC6DDB4D733}" destId="{8EF7E23B-06E6-481B-B88E-B8A7D169C727}" srcOrd="1" destOrd="0" presId="urn:microsoft.com/office/officeart/2005/8/layout/list1"/>
    <dgm:cxn modelId="{A3F3FCA5-3B07-4AAF-8CCC-D5923431BFC6}" srcId="{5A504269-9073-452C-8F53-69753D254947}" destId="{5B5A97CB-9369-42C5-933E-E42444E8CD3F}" srcOrd="0" destOrd="0" parTransId="{F18A7FD6-304D-44B5-AED1-86445FA74E40}" sibTransId="{AC786212-A1BB-49AB-B806-C6CC07205C81}"/>
    <dgm:cxn modelId="{333EE3AC-25F7-45B3-8ED7-8492F42B2C50}" type="presOf" srcId="{D13D36C7-80C3-4EC6-9F46-6CD3DCC9BA52}" destId="{D0A3710A-1206-428B-91E9-F48393FA765A}" srcOrd="0" destOrd="0" presId="urn:microsoft.com/office/officeart/2005/8/layout/list1"/>
    <dgm:cxn modelId="{829471BD-6818-4984-B0D9-4B5936280851}" type="presOf" srcId="{5B5A97CB-9369-42C5-933E-E42444E8CD3F}" destId="{CAEC4597-F127-4EC1-837C-6D268D6BFE38}" srcOrd="1" destOrd="0" presId="urn:microsoft.com/office/officeart/2005/8/layout/list1"/>
    <dgm:cxn modelId="{C0A9AADD-7577-49C0-AE8A-DBBD76D5B5AE}" type="presOf" srcId="{5A504269-9073-452C-8F53-69753D254947}" destId="{A3F22B99-C130-41FF-9F57-AC64854EB551}" srcOrd="0" destOrd="0" presId="urn:microsoft.com/office/officeart/2005/8/layout/list1"/>
    <dgm:cxn modelId="{025667EB-5174-4589-9766-0B3CFB4D61F1}" srcId="{5A504269-9073-452C-8F53-69753D254947}" destId="{AFCB21E0-CC9B-43C3-BE75-2C9A1D67F537}" srcOrd="2" destOrd="0" parTransId="{DD389890-AB3C-4641-912A-6775C6F29D21}" sibTransId="{82B38AD1-3B6B-4015-8663-AA24870908B0}"/>
    <dgm:cxn modelId="{0FFE01ED-9C73-4367-8320-922A1326C317}" type="presOf" srcId="{AFCB21E0-CC9B-43C3-BE75-2C9A1D67F537}" destId="{C82CC43B-20CA-40BF-9716-8F75A810949D}" srcOrd="1" destOrd="0" presId="urn:microsoft.com/office/officeart/2005/8/layout/list1"/>
    <dgm:cxn modelId="{F05401EF-1DEA-4D7D-910F-2C56DACFAD24}" srcId="{5B5A97CB-9369-42C5-933E-E42444E8CD3F}" destId="{E916F3AC-6524-45D1-B459-73B2B3C729F4}" srcOrd="0" destOrd="0" parTransId="{3FCA11A6-32A3-4FD1-B83C-07D43C444F7D}" sibTransId="{C433D455-6DC2-4E3C-8AD9-EAA17D1340BB}"/>
    <dgm:cxn modelId="{F8AA3AF0-3932-4704-BCB8-2F2D2B54F788}" type="presOf" srcId="{AFCB21E0-CC9B-43C3-BE75-2C9A1D67F537}" destId="{235C3E1A-F716-46BE-8218-7D203DD80778}" srcOrd="0" destOrd="0" presId="urn:microsoft.com/office/officeart/2005/8/layout/list1"/>
    <dgm:cxn modelId="{FB7FD2F5-F394-41C3-A24D-83199DE06A12}" srcId="{5A504269-9073-452C-8F53-69753D254947}" destId="{D13D36C7-80C3-4EC6-9F46-6CD3DCC9BA52}" srcOrd="3" destOrd="0" parTransId="{62E1B7F8-1663-41CB-95C7-2E7DC6DEEBDB}" sibTransId="{CB2E6BBD-91C4-466C-942E-9D4BFF0B6081}"/>
    <dgm:cxn modelId="{1EE79C7F-BA06-49EB-B5DF-8AEC3B4F7F8D}" type="presParOf" srcId="{A3F22B99-C130-41FF-9F57-AC64854EB551}" destId="{FDCCB03F-4D0D-4E87-86DD-BB032E8CDEC3}" srcOrd="0" destOrd="0" presId="urn:microsoft.com/office/officeart/2005/8/layout/list1"/>
    <dgm:cxn modelId="{C878312E-3B9D-45CB-9658-DCD3F927030F}" type="presParOf" srcId="{FDCCB03F-4D0D-4E87-86DD-BB032E8CDEC3}" destId="{671DCADD-E7C9-40C1-995D-05A4805EE7D0}" srcOrd="0" destOrd="0" presId="urn:microsoft.com/office/officeart/2005/8/layout/list1"/>
    <dgm:cxn modelId="{8D82C060-3AA0-493D-9D08-77CD7CA8A0E8}" type="presParOf" srcId="{FDCCB03F-4D0D-4E87-86DD-BB032E8CDEC3}" destId="{CAEC4597-F127-4EC1-837C-6D268D6BFE38}" srcOrd="1" destOrd="0" presId="urn:microsoft.com/office/officeart/2005/8/layout/list1"/>
    <dgm:cxn modelId="{E133C478-07E5-424D-8B88-E21A4A868D72}" type="presParOf" srcId="{A3F22B99-C130-41FF-9F57-AC64854EB551}" destId="{B25677CF-DFA6-46F0-841A-3027628F65C0}" srcOrd="1" destOrd="0" presId="urn:microsoft.com/office/officeart/2005/8/layout/list1"/>
    <dgm:cxn modelId="{CA82BBF6-0254-47A9-831A-52C4E70E3883}" type="presParOf" srcId="{A3F22B99-C130-41FF-9F57-AC64854EB551}" destId="{52C4FB1F-B838-41BE-827D-C4C8FBBA4317}" srcOrd="2" destOrd="0" presId="urn:microsoft.com/office/officeart/2005/8/layout/list1"/>
    <dgm:cxn modelId="{EE6B03A8-0B48-4607-830A-8710685834B6}" type="presParOf" srcId="{A3F22B99-C130-41FF-9F57-AC64854EB551}" destId="{953ABF53-47C8-4D42-8379-9538A9CF39F1}" srcOrd="3" destOrd="0" presId="urn:microsoft.com/office/officeart/2005/8/layout/list1"/>
    <dgm:cxn modelId="{B19A4F3B-49BB-477A-B458-0CFC528A3773}" type="presParOf" srcId="{A3F22B99-C130-41FF-9F57-AC64854EB551}" destId="{CDDC29DA-2702-4E64-B687-B7846EA151B9}" srcOrd="4" destOrd="0" presId="urn:microsoft.com/office/officeart/2005/8/layout/list1"/>
    <dgm:cxn modelId="{0A4B29B9-F24A-4137-B919-072052FE8C9A}" type="presParOf" srcId="{CDDC29DA-2702-4E64-B687-B7846EA151B9}" destId="{0D03463D-5E64-43CD-8FD7-806399995E4A}" srcOrd="0" destOrd="0" presId="urn:microsoft.com/office/officeart/2005/8/layout/list1"/>
    <dgm:cxn modelId="{A7CB95A3-98BF-4DC0-9122-F55764F47158}" type="presParOf" srcId="{CDDC29DA-2702-4E64-B687-B7846EA151B9}" destId="{8EF7E23B-06E6-481B-B88E-B8A7D169C727}" srcOrd="1" destOrd="0" presId="urn:microsoft.com/office/officeart/2005/8/layout/list1"/>
    <dgm:cxn modelId="{EEB43442-C51D-4437-93D6-1DA5B0622621}" type="presParOf" srcId="{A3F22B99-C130-41FF-9F57-AC64854EB551}" destId="{651A278F-B831-4D85-9A3C-A38938FD180D}" srcOrd="5" destOrd="0" presId="urn:microsoft.com/office/officeart/2005/8/layout/list1"/>
    <dgm:cxn modelId="{1C461E38-22FC-41FD-BB99-6643E1C9F76B}" type="presParOf" srcId="{A3F22B99-C130-41FF-9F57-AC64854EB551}" destId="{34DA99ED-C849-48A5-A613-7994932A0C86}" srcOrd="6" destOrd="0" presId="urn:microsoft.com/office/officeart/2005/8/layout/list1"/>
    <dgm:cxn modelId="{FE193BF9-63C0-4CD7-A1D7-95862AD0A81C}" type="presParOf" srcId="{A3F22B99-C130-41FF-9F57-AC64854EB551}" destId="{6F306D60-5E95-40A5-87F0-B30C052A80E5}" srcOrd="7" destOrd="0" presId="urn:microsoft.com/office/officeart/2005/8/layout/list1"/>
    <dgm:cxn modelId="{2F9E882A-04DF-4B7F-A141-0DAB2AB5B8D2}" type="presParOf" srcId="{A3F22B99-C130-41FF-9F57-AC64854EB551}" destId="{8C15A3A2-ADEA-4D7E-A369-C3076573BE54}" srcOrd="8" destOrd="0" presId="urn:microsoft.com/office/officeart/2005/8/layout/list1"/>
    <dgm:cxn modelId="{EB6C7EF2-7EB3-4CC5-A0E2-EC6F34B8D2CA}" type="presParOf" srcId="{8C15A3A2-ADEA-4D7E-A369-C3076573BE54}" destId="{235C3E1A-F716-46BE-8218-7D203DD80778}" srcOrd="0" destOrd="0" presId="urn:microsoft.com/office/officeart/2005/8/layout/list1"/>
    <dgm:cxn modelId="{BFD378CB-936A-4CD6-91A5-485A7F27063F}" type="presParOf" srcId="{8C15A3A2-ADEA-4D7E-A369-C3076573BE54}" destId="{C82CC43B-20CA-40BF-9716-8F75A810949D}" srcOrd="1" destOrd="0" presId="urn:microsoft.com/office/officeart/2005/8/layout/list1"/>
    <dgm:cxn modelId="{E1FCC907-7AAC-4E84-8EA6-43AE13865C31}" type="presParOf" srcId="{A3F22B99-C130-41FF-9F57-AC64854EB551}" destId="{7CCE6BE0-57AA-4A52-A6C9-5FE39CF4EC11}" srcOrd="9" destOrd="0" presId="urn:microsoft.com/office/officeart/2005/8/layout/list1"/>
    <dgm:cxn modelId="{85F3258D-22D0-41AB-9743-6D2D1E6D2D0C}" type="presParOf" srcId="{A3F22B99-C130-41FF-9F57-AC64854EB551}" destId="{0D0B7348-A829-4329-AB7B-B0A177F04EB9}" srcOrd="10" destOrd="0" presId="urn:microsoft.com/office/officeart/2005/8/layout/list1"/>
    <dgm:cxn modelId="{336DECCE-8B16-4B68-B9C8-286571F5A881}" type="presParOf" srcId="{A3F22B99-C130-41FF-9F57-AC64854EB551}" destId="{FA743CCC-FC5D-41D3-8751-4C1D59444239}" srcOrd="11" destOrd="0" presId="urn:microsoft.com/office/officeart/2005/8/layout/list1"/>
    <dgm:cxn modelId="{504CA7C5-C2B7-4455-9FE4-7FA6FBE339A6}" type="presParOf" srcId="{A3F22B99-C130-41FF-9F57-AC64854EB551}" destId="{CD7F075D-3769-4223-9365-697F17500680}" srcOrd="12" destOrd="0" presId="urn:microsoft.com/office/officeart/2005/8/layout/list1"/>
    <dgm:cxn modelId="{7AABF5C8-74EC-419A-9F4E-85B235151332}" type="presParOf" srcId="{CD7F075D-3769-4223-9365-697F17500680}" destId="{D0A3710A-1206-428B-91E9-F48393FA765A}" srcOrd="0" destOrd="0" presId="urn:microsoft.com/office/officeart/2005/8/layout/list1"/>
    <dgm:cxn modelId="{1E492B06-1AFA-4434-B886-FEE1F05E61E5}" type="presParOf" srcId="{CD7F075D-3769-4223-9365-697F17500680}" destId="{E52BCC18-DAFB-4970-90CD-440BE360AA5F}" srcOrd="1" destOrd="0" presId="urn:microsoft.com/office/officeart/2005/8/layout/list1"/>
    <dgm:cxn modelId="{BCBD0052-6556-4317-9FCB-43501FCA21D0}" type="presParOf" srcId="{A3F22B99-C130-41FF-9F57-AC64854EB551}" destId="{30D872A6-4D6F-4FFD-AB42-489912E1FE74}" srcOrd="13" destOrd="0" presId="urn:microsoft.com/office/officeart/2005/8/layout/list1"/>
    <dgm:cxn modelId="{4CB1189F-12E9-4CBC-AE37-703566FE3B94}" type="presParOf" srcId="{A3F22B99-C130-41FF-9F57-AC64854EB551}" destId="{DB3F11D6-77E9-4563-B249-319A1E2FB7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F3D34-2377-4032-BD31-7B1DBCBA4EFD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400E00-6AAB-4BC0-9A74-551FFB2BC988}">
      <dgm:prSet/>
      <dgm:spPr/>
      <dgm:t>
        <a:bodyPr/>
        <a:lstStyle/>
        <a:p>
          <a:r>
            <a:rPr lang="en-US" dirty="0"/>
            <a:t>Balance of Breadth and Depth</a:t>
          </a:r>
        </a:p>
      </dgm:t>
    </dgm:pt>
    <dgm:pt modelId="{C6723225-EA45-4BA6-A912-18021D26B30A}" type="parTrans" cxnId="{D84476A2-8B0A-4169-8ACB-3E7C5ABFFE42}">
      <dgm:prSet/>
      <dgm:spPr/>
      <dgm:t>
        <a:bodyPr/>
        <a:lstStyle/>
        <a:p>
          <a:endParaRPr lang="en-US"/>
        </a:p>
      </dgm:t>
    </dgm:pt>
    <dgm:pt modelId="{3B1FAEC0-6165-4116-87BA-BAB65DAD46D2}" type="sibTrans" cxnId="{D84476A2-8B0A-4169-8ACB-3E7C5ABFFE42}">
      <dgm:prSet/>
      <dgm:spPr/>
      <dgm:t>
        <a:bodyPr/>
        <a:lstStyle/>
        <a:p>
          <a:endParaRPr lang="en-US"/>
        </a:p>
      </dgm:t>
    </dgm:pt>
    <dgm:pt modelId="{1767E54B-97B3-4A96-865A-2DCAA9A5D017}">
      <dgm:prSet/>
      <dgm:spPr/>
      <dgm:t>
        <a:bodyPr/>
        <a:lstStyle/>
        <a:p>
          <a:r>
            <a:rPr lang="en-US" dirty="0"/>
            <a:t>Trade-off between large data sets with broad sets of measures and targeted studies designed to answer narrow questions</a:t>
          </a:r>
        </a:p>
      </dgm:t>
    </dgm:pt>
    <dgm:pt modelId="{D0274C9D-5C2A-4FB9-BF9E-AB5AA022FF4B}" type="parTrans" cxnId="{E247831A-66FA-41D7-BE09-32C41C0A08EF}">
      <dgm:prSet/>
      <dgm:spPr/>
      <dgm:t>
        <a:bodyPr/>
        <a:lstStyle/>
        <a:p>
          <a:endParaRPr lang="en-US"/>
        </a:p>
      </dgm:t>
    </dgm:pt>
    <dgm:pt modelId="{FE171BBC-648D-4499-B161-C5282B0DFF48}" type="sibTrans" cxnId="{E247831A-66FA-41D7-BE09-32C41C0A08EF}">
      <dgm:prSet/>
      <dgm:spPr/>
      <dgm:t>
        <a:bodyPr/>
        <a:lstStyle/>
        <a:p>
          <a:endParaRPr lang="en-US"/>
        </a:p>
      </dgm:t>
    </dgm:pt>
    <dgm:pt modelId="{399857DA-6E3C-4F93-B3E4-F94C6912A5AA}">
      <dgm:prSet/>
      <dgm:spPr/>
      <dgm:t>
        <a:bodyPr/>
        <a:lstStyle/>
        <a:p>
          <a:r>
            <a:rPr lang="en-US" dirty="0"/>
            <a:t>Overarching Context</a:t>
          </a:r>
        </a:p>
      </dgm:t>
    </dgm:pt>
    <dgm:pt modelId="{036E7379-B233-45F1-8384-30CD6B85FA12}" type="parTrans" cxnId="{CE05089D-3A65-4B7F-B0D7-1E70D10D22A2}">
      <dgm:prSet/>
      <dgm:spPr/>
      <dgm:t>
        <a:bodyPr/>
        <a:lstStyle/>
        <a:p>
          <a:endParaRPr lang="en-US"/>
        </a:p>
      </dgm:t>
    </dgm:pt>
    <dgm:pt modelId="{CC035790-4DEF-40C9-B2E2-8F22A871AA5B}" type="sibTrans" cxnId="{CE05089D-3A65-4B7F-B0D7-1E70D10D22A2}">
      <dgm:prSet/>
      <dgm:spPr/>
      <dgm:t>
        <a:bodyPr/>
        <a:lstStyle/>
        <a:p>
          <a:endParaRPr lang="en-US"/>
        </a:p>
      </dgm:t>
    </dgm:pt>
    <dgm:pt modelId="{A6153FB3-ABB8-4AD1-91AB-FB548A07C46B}">
      <dgm:prSet/>
      <dgm:spPr/>
      <dgm:t>
        <a:bodyPr/>
        <a:lstStyle/>
        <a:p>
          <a:r>
            <a:rPr lang="en-US"/>
            <a:t>Large Archival data set can answer big questions </a:t>
          </a:r>
        </a:p>
      </dgm:t>
    </dgm:pt>
    <dgm:pt modelId="{74644066-2317-4C67-8E16-6A80EE2512E9}" type="parTrans" cxnId="{54096387-E1E0-44F5-8FDC-63D6AD3DDCE4}">
      <dgm:prSet/>
      <dgm:spPr/>
      <dgm:t>
        <a:bodyPr/>
        <a:lstStyle/>
        <a:p>
          <a:endParaRPr lang="en-US"/>
        </a:p>
      </dgm:t>
    </dgm:pt>
    <dgm:pt modelId="{F76286AF-AF02-457F-ADA2-79D2A314D223}" type="sibTrans" cxnId="{54096387-E1E0-44F5-8FDC-63D6AD3DDCE4}">
      <dgm:prSet/>
      <dgm:spPr/>
      <dgm:t>
        <a:bodyPr/>
        <a:lstStyle/>
        <a:p>
          <a:endParaRPr lang="en-US"/>
        </a:p>
      </dgm:t>
    </dgm:pt>
    <dgm:pt modelId="{E2888DC4-8486-4921-BEA1-01F333F39E49}">
      <dgm:prSet/>
      <dgm:spPr/>
      <dgm:t>
        <a:bodyPr/>
        <a:lstStyle/>
        <a:p>
          <a:r>
            <a:rPr lang="en-US" dirty="0"/>
            <a:t>Nuanced Findings</a:t>
          </a:r>
        </a:p>
      </dgm:t>
    </dgm:pt>
    <dgm:pt modelId="{299CBB67-622E-49D9-9146-91631C954B01}" type="parTrans" cxnId="{530EFEE1-980A-4C31-AC3B-634F31B3FF7A}">
      <dgm:prSet/>
      <dgm:spPr/>
      <dgm:t>
        <a:bodyPr/>
        <a:lstStyle/>
        <a:p>
          <a:endParaRPr lang="en-US"/>
        </a:p>
      </dgm:t>
    </dgm:pt>
    <dgm:pt modelId="{A9EA8F79-E8AF-4F4B-AE9F-5EE009196582}" type="sibTrans" cxnId="{530EFEE1-980A-4C31-AC3B-634F31B3FF7A}">
      <dgm:prSet/>
      <dgm:spPr/>
      <dgm:t>
        <a:bodyPr/>
        <a:lstStyle/>
        <a:p>
          <a:endParaRPr lang="en-US"/>
        </a:p>
      </dgm:t>
    </dgm:pt>
    <dgm:pt modelId="{8AAD1583-02B1-44B6-A568-E111BCF46B0A}">
      <dgm:prSet/>
      <dgm:spPr/>
      <dgm:t>
        <a:bodyPr/>
        <a:lstStyle/>
        <a:p>
          <a:r>
            <a:rPr lang="en-US"/>
            <a:t>Inform individual studies to drill down into more nuanced questions.</a:t>
          </a:r>
        </a:p>
      </dgm:t>
    </dgm:pt>
    <dgm:pt modelId="{F9DFC82C-2A84-4FEA-A7AC-CCCCA027C3E2}" type="parTrans" cxnId="{21FE245B-0AEB-4EE9-BB0A-DA26FD442792}">
      <dgm:prSet/>
      <dgm:spPr/>
      <dgm:t>
        <a:bodyPr/>
        <a:lstStyle/>
        <a:p>
          <a:endParaRPr lang="en-US"/>
        </a:p>
      </dgm:t>
    </dgm:pt>
    <dgm:pt modelId="{1801D362-D3AF-4E3D-8AA6-D858E5F2D392}" type="sibTrans" cxnId="{21FE245B-0AEB-4EE9-BB0A-DA26FD442792}">
      <dgm:prSet/>
      <dgm:spPr/>
      <dgm:t>
        <a:bodyPr/>
        <a:lstStyle/>
        <a:p>
          <a:endParaRPr lang="en-US"/>
        </a:p>
      </dgm:t>
    </dgm:pt>
    <dgm:pt modelId="{3E04C304-DB27-4209-8C51-36E0E50623E5}" type="pres">
      <dgm:prSet presAssocID="{838F3D34-2377-4032-BD31-7B1DBCBA4EFD}" presName="Name0" presStyleCnt="0">
        <dgm:presLayoutVars>
          <dgm:dir/>
          <dgm:animLvl val="lvl"/>
          <dgm:resizeHandles val="exact"/>
        </dgm:presLayoutVars>
      </dgm:prSet>
      <dgm:spPr/>
    </dgm:pt>
    <dgm:pt modelId="{4DACD88E-45CC-4615-956E-3A1177A9BD22}" type="pres">
      <dgm:prSet presAssocID="{35400E00-6AAB-4BC0-9A74-551FFB2BC988}" presName="linNode" presStyleCnt="0"/>
      <dgm:spPr/>
    </dgm:pt>
    <dgm:pt modelId="{33103D4B-8103-4290-901F-AC4DE17B171A}" type="pres">
      <dgm:prSet presAssocID="{35400E00-6AAB-4BC0-9A74-551FFB2BC988}" presName="parentText" presStyleLbl="alignNode1" presStyleIdx="0" presStyleCnt="3" custScaleX="121083">
        <dgm:presLayoutVars>
          <dgm:chMax val="1"/>
          <dgm:bulletEnabled/>
        </dgm:presLayoutVars>
      </dgm:prSet>
      <dgm:spPr/>
    </dgm:pt>
    <dgm:pt modelId="{F67A335B-3309-4C5A-AC5D-152EDF660160}" type="pres">
      <dgm:prSet presAssocID="{35400E00-6AAB-4BC0-9A74-551FFB2BC988}" presName="descendantText" presStyleLbl="alignAccFollowNode1" presStyleIdx="0" presStyleCnt="3">
        <dgm:presLayoutVars>
          <dgm:bulletEnabled/>
        </dgm:presLayoutVars>
      </dgm:prSet>
      <dgm:spPr/>
    </dgm:pt>
    <dgm:pt modelId="{FC53327D-CADA-48AA-BE7D-4A94E5AC0C16}" type="pres">
      <dgm:prSet presAssocID="{3B1FAEC0-6165-4116-87BA-BAB65DAD46D2}" presName="sp" presStyleCnt="0"/>
      <dgm:spPr/>
    </dgm:pt>
    <dgm:pt modelId="{A6001DBF-0544-479C-9B3B-7B279288EB07}" type="pres">
      <dgm:prSet presAssocID="{399857DA-6E3C-4F93-B3E4-F94C6912A5AA}" presName="linNode" presStyleCnt="0"/>
      <dgm:spPr/>
    </dgm:pt>
    <dgm:pt modelId="{1A175AD9-B859-4F3D-8DB5-E5F9FAF147C1}" type="pres">
      <dgm:prSet presAssocID="{399857DA-6E3C-4F93-B3E4-F94C6912A5AA}" presName="parentText" presStyleLbl="alignNode1" presStyleIdx="1" presStyleCnt="3" custScaleX="121083">
        <dgm:presLayoutVars>
          <dgm:chMax val="1"/>
          <dgm:bulletEnabled/>
        </dgm:presLayoutVars>
      </dgm:prSet>
      <dgm:spPr/>
    </dgm:pt>
    <dgm:pt modelId="{09187DE7-5056-4782-8F7F-839F9AF1D890}" type="pres">
      <dgm:prSet presAssocID="{399857DA-6E3C-4F93-B3E4-F94C6912A5AA}" presName="descendantText" presStyleLbl="alignAccFollowNode1" presStyleIdx="1" presStyleCnt="3">
        <dgm:presLayoutVars>
          <dgm:bulletEnabled/>
        </dgm:presLayoutVars>
      </dgm:prSet>
      <dgm:spPr/>
    </dgm:pt>
    <dgm:pt modelId="{BFFFAE85-F21D-4FAD-A82E-7EA078CF36A6}" type="pres">
      <dgm:prSet presAssocID="{CC035790-4DEF-40C9-B2E2-8F22A871AA5B}" presName="sp" presStyleCnt="0"/>
      <dgm:spPr/>
    </dgm:pt>
    <dgm:pt modelId="{D286AA9D-A93F-4EFF-BFDF-12E08198BA6D}" type="pres">
      <dgm:prSet presAssocID="{E2888DC4-8486-4921-BEA1-01F333F39E49}" presName="linNode" presStyleCnt="0"/>
      <dgm:spPr/>
    </dgm:pt>
    <dgm:pt modelId="{B7D7CC33-9773-4D09-B8F9-47AD320C38F1}" type="pres">
      <dgm:prSet presAssocID="{E2888DC4-8486-4921-BEA1-01F333F39E49}" presName="parentText" presStyleLbl="alignNode1" presStyleIdx="2" presStyleCnt="3" custScaleX="121083">
        <dgm:presLayoutVars>
          <dgm:chMax val="1"/>
          <dgm:bulletEnabled/>
        </dgm:presLayoutVars>
      </dgm:prSet>
      <dgm:spPr/>
    </dgm:pt>
    <dgm:pt modelId="{BF9DA510-B920-4DBE-A530-23741BBA0CCE}" type="pres">
      <dgm:prSet presAssocID="{E2888DC4-8486-4921-BEA1-01F333F39E49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247831A-66FA-41D7-BE09-32C41C0A08EF}" srcId="{35400E00-6AAB-4BC0-9A74-551FFB2BC988}" destId="{1767E54B-97B3-4A96-865A-2DCAA9A5D017}" srcOrd="0" destOrd="0" parTransId="{D0274C9D-5C2A-4FB9-BF9E-AB5AA022FF4B}" sibTransId="{FE171BBC-648D-4499-B161-C5282B0DFF48}"/>
    <dgm:cxn modelId="{C6A40E22-0F22-46AC-9AED-2EF85631FD42}" type="presOf" srcId="{35400E00-6AAB-4BC0-9A74-551FFB2BC988}" destId="{33103D4B-8103-4290-901F-AC4DE17B171A}" srcOrd="0" destOrd="0" presId="urn:microsoft.com/office/officeart/2016/7/layout/VerticalSolidActionList"/>
    <dgm:cxn modelId="{21FE245B-0AEB-4EE9-BB0A-DA26FD442792}" srcId="{E2888DC4-8486-4921-BEA1-01F333F39E49}" destId="{8AAD1583-02B1-44B6-A568-E111BCF46B0A}" srcOrd="0" destOrd="0" parTransId="{F9DFC82C-2A84-4FEA-A7AC-CCCCA027C3E2}" sibTransId="{1801D362-D3AF-4E3D-8AA6-D858E5F2D392}"/>
    <dgm:cxn modelId="{54096387-E1E0-44F5-8FDC-63D6AD3DDCE4}" srcId="{399857DA-6E3C-4F93-B3E4-F94C6912A5AA}" destId="{A6153FB3-ABB8-4AD1-91AB-FB548A07C46B}" srcOrd="0" destOrd="0" parTransId="{74644066-2317-4C67-8E16-6A80EE2512E9}" sibTransId="{F76286AF-AF02-457F-ADA2-79D2A314D223}"/>
    <dgm:cxn modelId="{61294389-7BAE-44A5-9448-F5BE7F43AAB6}" type="presOf" srcId="{8AAD1583-02B1-44B6-A568-E111BCF46B0A}" destId="{BF9DA510-B920-4DBE-A530-23741BBA0CCE}" srcOrd="0" destOrd="0" presId="urn:microsoft.com/office/officeart/2016/7/layout/VerticalSolidActionList"/>
    <dgm:cxn modelId="{CFCD9F90-B9D3-4CA5-B2F7-A3382CE4DBCC}" type="presOf" srcId="{1767E54B-97B3-4A96-865A-2DCAA9A5D017}" destId="{F67A335B-3309-4C5A-AC5D-152EDF660160}" srcOrd="0" destOrd="0" presId="urn:microsoft.com/office/officeart/2016/7/layout/VerticalSolidActionList"/>
    <dgm:cxn modelId="{33D6FB96-0B70-4852-AC0C-839D5F347AC4}" type="presOf" srcId="{838F3D34-2377-4032-BD31-7B1DBCBA4EFD}" destId="{3E04C304-DB27-4209-8C51-36E0E50623E5}" srcOrd="0" destOrd="0" presId="urn:microsoft.com/office/officeart/2016/7/layout/VerticalSolidActionList"/>
    <dgm:cxn modelId="{CE05089D-3A65-4B7F-B0D7-1E70D10D22A2}" srcId="{838F3D34-2377-4032-BD31-7B1DBCBA4EFD}" destId="{399857DA-6E3C-4F93-B3E4-F94C6912A5AA}" srcOrd="1" destOrd="0" parTransId="{036E7379-B233-45F1-8384-30CD6B85FA12}" sibTransId="{CC035790-4DEF-40C9-B2E2-8F22A871AA5B}"/>
    <dgm:cxn modelId="{D84476A2-8B0A-4169-8ACB-3E7C5ABFFE42}" srcId="{838F3D34-2377-4032-BD31-7B1DBCBA4EFD}" destId="{35400E00-6AAB-4BC0-9A74-551FFB2BC988}" srcOrd="0" destOrd="0" parTransId="{C6723225-EA45-4BA6-A912-18021D26B30A}" sibTransId="{3B1FAEC0-6165-4116-87BA-BAB65DAD46D2}"/>
    <dgm:cxn modelId="{C9F285C0-73C1-491C-9AB0-3F3264825313}" type="presOf" srcId="{399857DA-6E3C-4F93-B3E4-F94C6912A5AA}" destId="{1A175AD9-B859-4F3D-8DB5-E5F9FAF147C1}" srcOrd="0" destOrd="0" presId="urn:microsoft.com/office/officeart/2016/7/layout/VerticalSolidActionList"/>
    <dgm:cxn modelId="{968100DC-72F1-4345-86E3-7FC23777B10B}" type="presOf" srcId="{A6153FB3-ABB8-4AD1-91AB-FB548A07C46B}" destId="{09187DE7-5056-4782-8F7F-839F9AF1D890}" srcOrd="0" destOrd="0" presId="urn:microsoft.com/office/officeart/2016/7/layout/VerticalSolidActionList"/>
    <dgm:cxn modelId="{530EFEE1-980A-4C31-AC3B-634F31B3FF7A}" srcId="{838F3D34-2377-4032-BD31-7B1DBCBA4EFD}" destId="{E2888DC4-8486-4921-BEA1-01F333F39E49}" srcOrd="2" destOrd="0" parTransId="{299CBB67-622E-49D9-9146-91631C954B01}" sibTransId="{A9EA8F79-E8AF-4F4B-AE9F-5EE009196582}"/>
    <dgm:cxn modelId="{954D42F8-D470-4B0C-BDA5-F76685C5C491}" type="presOf" srcId="{E2888DC4-8486-4921-BEA1-01F333F39E49}" destId="{B7D7CC33-9773-4D09-B8F9-47AD320C38F1}" srcOrd="0" destOrd="0" presId="urn:microsoft.com/office/officeart/2016/7/layout/VerticalSolidActionList"/>
    <dgm:cxn modelId="{16B369E1-37E3-4F96-8510-975F08A441A0}" type="presParOf" srcId="{3E04C304-DB27-4209-8C51-36E0E50623E5}" destId="{4DACD88E-45CC-4615-956E-3A1177A9BD22}" srcOrd="0" destOrd="0" presId="urn:microsoft.com/office/officeart/2016/7/layout/VerticalSolidActionList"/>
    <dgm:cxn modelId="{7586F4BD-DD3B-4C73-BC83-5A69A061989D}" type="presParOf" srcId="{4DACD88E-45CC-4615-956E-3A1177A9BD22}" destId="{33103D4B-8103-4290-901F-AC4DE17B171A}" srcOrd="0" destOrd="0" presId="urn:microsoft.com/office/officeart/2016/7/layout/VerticalSolidActionList"/>
    <dgm:cxn modelId="{22CAC96C-2B6A-440F-A78A-4B2BF05F9F5F}" type="presParOf" srcId="{4DACD88E-45CC-4615-956E-3A1177A9BD22}" destId="{F67A335B-3309-4C5A-AC5D-152EDF660160}" srcOrd="1" destOrd="0" presId="urn:microsoft.com/office/officeart/2016/7/layout/VerticalSolidActionList"/>
    <dgm:cxn modelId="{0FC88868-A57A-48DD-AD5B-078A98B56AD9}" type="presParOf" srcId="{3E04C304-DB27-4209-8C51-36E0E50623E5}" destId="{FC53327D-CADA-48AA-BE7D-4A94E5AC0C16}" srcOrd="1" destOrd="0" presId="urn:microsoft.com/office/officeart/2016/7/layout/VerticalSolidActionList"/>
    <dgm:cxn modelId="{79724EE4-A64A-4A1C-AFA8-AA146E3ECD23}" type="presParOf" srcId="{3E04C304-DB27-4209-8C51-36E0E50623E5}" destId="{A6001DBF-0544-479C-9B3B-7B279288EB07}" srcOrd="2" destOrd="0" presId="urn:microsoft.com/office/officeart/2016/7/layout/VerticalSolidActionList"/>
    <dgm:cxn modelId="{72724EB9-5218-4027-8EFA-FB832728C526}" type="presParOf" srcId="{A6001DBF-0544-479C-9B3B-7B279288EB07}" destId="{1A175AD9-B859-4F3D-8DB5-E5F9FAF147C1}" srcOrd="0" destOrd="0" presId="urn:microsoft.com/office/officeart/2016/7/layout/VerticalSolidActionList"/>
    <dgm:cxn modelId="{ED344B35-ABD2-4EAC-84CC-1AFA3C6FCBAB}" type="presParOf" srcId="{A6001DBF-0544-479C-9B3B-7B279288EB07}" destId="{09187DE7-5056-4782-8F7F-839F9AF1D890}" srcOrd="1" destOrd="0" presId="urn:microsoft.com/office/officeart/2016/7/layout/VerticalSolidActionList"/>
    <dgm:cxn modelId="{7D2911B9-9B47-4B19-ABB5-CC4DD085C356}" type="presParOf" srcId="{3E04C304-DB27-4209-8C51-36E0E50623E5}" destId="{BFFFAE85-F21D-4FAD-A82E-7EA078CF36A6}" srcOrd="3" destOrd="0" presId="urn:microsoft.com/office/officeart/2016/7/layout/VerticalSolidActionList"/>
    <dgm:cxn modelId="{7407E7B9-5807-4233-90F4-5F61642F1657}" type="presParOf" srcId="{3E04C304-DB27-4209-8C51-36E0E50623E5}" destId="{D286AA9D-A93F-4EFF-BFDF-12E08198BA6D}" srcOrd="4" destOrd="0" presId="urn:microsoft.com/office/officeart/2016/7/layout/VerticalSolidActionList"/>
    <dgm:cxn modelId="{0CDF2BA5-7294-4348-BD53-B9FDB2605D37}" type="presParOf" srcId="{D286AA9D-A93F-4EFF-BFDF-12E08198BA6D}" destId="{B7D7CC33-9773-4D09-B8F9-47AD320C38F1}" srcOrd="0" destOrd="0" presId="urn:microsoft.com/office/officeart/2016/7/layout/VerticalSolidActionList"/>
    <dgm:cxn modelId="{7980B716-D6E7-4819-8E44-AAE932D96E9C}" type="presParOf" srcId="{D286AA9D-A93F-4EFF-BFDF-12E08198BA6D}" destId="{BF9DA510-B920-4DBE-A530-23741BBA0CC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945BB-510E-4FF8-9D41-73D04B35836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3FB272-750E-4D47-87B4-1407FE5A856E}">
      <dgm:prSet/>
      <dgm:spPr/>
      <dgm:t>
        <a:bodyPr/>
        <a:lstStyle/>
        <a:p>
          <a:r>
            <a:rPr lang="en-US" dirty="0"/>
            <a:t>Objectives:</a:t>
          </a:r>
        </a:p>
      </dgm:t>
    </dgm:pt>
    <dgm:pt modelId="{F77EBD9F-24DD-493E-B31C-A647B95E654E}" type="parTrans" cxnId="{221DAD65-4BF8-49AF-8886-0E9415A11245}">
      <dgm:prSet/>
      <dgm:spPr/>
      <dgm:t>
        <a:bodyPr/>
        <a:lstStyle/>
        <a:p>
          <a:endParaRPr lang="en-US"/>
        </a:p>
      </dgm:t>
    </dgm:pt>
    <dgm:pt modelId="{1B222133-A157-4F95-981D-A3966813B5D7}" type="sibTrans" cxnId="{221DAD65-4BF8-49AF-8886-0E9415A11245}">
      <dgm:prSet/>
      <dgm:spPr/>
      <dgm:t>
        <a:bodyPr/>
        <a:lstStyle/>
        <a:p>
          <a:endParaRPr lang="en-US"/>
        </a:p>
      </dgm:t>
    </dgm:pt>
    <dgm:pt modelId="{23F2984A-9B4C-48F9-8AAC-9967DEA23216}">
      <dgm:prSet/>
      <dgm:spPr/>
      <dgm:t>
        <a:bodyPr/>
        <a:lstStyle/>
        <a:p>
          <a:pPr>
            <a:spcAft>
              <a:spcPct val="20000"/>
            </a:spcAft>
          </a:pPr>
          <a:r>
            <a:rPr lang="en-US" dirty="0"/>
            <a:t>to improve our understanding of the causal processes involved in becoming a user or abuser of alcohol </a:t>
          </a:r>
        </a:p>
      </dgm:t>
    </dgm:pt>
    <dgm:pt modelId="{13E0A24D-C5F8-4F10-8FE4-2505C62D2099}" type="parTrans" cxnId="{18C26069-EE7F-4FE2-B1DE-478C26E59991}">
      <dgm:prSet/>
      <dgm:spPr/>
      <dgm:t>
        <a:bodyPr/>
        <a:lstStyle/>
        <a:p>
          <a:endParaRPr lang="en-US"/>
        </a:p>
      </dgm:t>
    </dgm:pt>
    <dgm:pt modelId="{16A327B7-8AC8-4E49-9A6F-853E2D00641B}" type="sibTrans" cxnId="{18C26069-EE7F-4FE2-B1DE-478C26E59991}">
      <dgm:prSet/>
      <dgm:spPr/>
      <dgm:t>
        <a:bodyPr/>
        <a:lstStyle/>
        <a:p>
          <a:endParaRPr lang="en-US"/>
        </a:p>
      </dgm:t>
    </dgm:pt>
    <dgm:pt modelId="{B58C18E8-4F88-41D4-809C-93E4492DC5C1}">
      <dgm:prSet/>
      <dgm:spPr/>
      <dgm:t>
        <a:bodyPr/>
        <a:lstStyle/>
        <a:p>
          <a:pPr>
            <a:spcAft>
              <a:spcPts val="624"/>
            </a:spcAft>
          </a:pPr>
          <a:r>
            <a:rPr lang="en-US" dirty="0"/>
            <a:t>to improve upon methods of statistical analysis of longitudinal data in exploring causal processes. </a:t>
          </a:r>
        </a:p>
      </dgm:t>
    </dgm:pt>
    <dgm:pt modelId="{AE17E76A-636F-4C22-B432-662808D7D511}" type="parTrans" cxnId="{49A678A4-2C4B-4F94-B557-037E8911CA1A}">
      <dgm:prSet/>
      <dgm:spPr/>
      <dgm:t>
        <a:bodyPr/>
        <a:lstStyle/>
        <a:p>
          <a:endParaRPr lang="en-US"/>
        </a:p>
      </dgm:t>
    </dgm:pt>
    <dgm:pt modelId="{93E1EA73-87ED-419E-8E73-5CE866EDC056}" type="sibTrans" cxnId="{49A678A4-2C4B-4F94-B557-037E8911CA1A}">
      <dgm:prSet/>
      <dgm:spPr/>
      <dgm:t>
        <a:bodyPr/>
        <a:lstStyle/>
        <a:p>
          <a:endParaRPr lang="en-US"/>
        </a:p>
      </dgm:t>
    </dgm:pt>
    <dgm:pt modelId="{62FC3731-5169-4887-A1D8-CF672E5063ED}">
      <dgm:prSet/>
      <dgm:spPr/>
      <dgm:t>
        <a:bodyPr/>
        <a:lstStyle/>
        <a:p>
          <a:r>
            <a:rPr lang="en-US"/>
            <a:t>Method:</a:t>
          </a:r>
        </a:p>
      </dgm:t>
    </dgm:pt>
    <dgm:pt modelId="{E066E0D4-D74E-4A89-80F0-87BEA1A6F6AA}" type="parTrans" cxnId="{DE30E1D6-DE0A-4E9A-AD45-53E0B27245EA}">
      <dgm:prSet/>
      <dgm:spPr/>
      <dgm:t>
        <a:bodyPr/>
        <a:lstStyle/>
        <a:p>
          <a:endParaRPr lang="en-US"/>
        </a:p>
      </dgm:t>
    </dgm:pt>
    <dgm:pt modelId="{AD9BE179-4BB4-4204-89E5-608F4D29611A}" type="sibTrans" cxnId="{DE30E1D6-DE0A-4E9A-AD45-53E0B27245EA}">
      <dgm:prSet/>
      <dgm:spPr/>
      <dgm:t>
        <a:bodyPr/>
        <a:lstStyle/>
        <a:p>
          <a:endParaRPr lang="en-US"/>
        </a:p>
      </dgm:t>
    </dgm:pt>
    <dgm:pt modelId="{F50C0F39-8363-485B-8EC2-C8079053F3AF}">
      <dgm:prSet/>
      <dgm:spPr/>
      <dgm:t>
        <a:bodyPr/>
        <a:lstStyle/>
        <a:p>
          <a:r>
            <a:rPr lang="en-US" dirty="0"/>
            <a:t>conducted on seven existing longitudinal data sets, </a:t>
          </a:r>
        </a:p>
      </dgm:t>
    </dgm:pt>
    <dgm:pt modelId="{4278AAC8-87A2-4F2A-B235-33D5D7ABA523}" type="parTrans" cxnId="{82E1E700-D6D2-4397-94E0-C15B7973C0D8}">
      <dgm:prSet/>
      <dgm:spPr/>
      <dgm:t>
        <a:bodyPr/>
        <a:lstStyle/>
        <a:p>
          <a:endParaRPr lang="en-US"/>
        </a:p>
      </dgm:t>
    </dgm:pt>
    <dgm:pt modelId="{9A9F1981-2F26-4ADD-83EE-A31B8457F4B1}" type="sibTrans" cxnId="{82E1E700-D6D2-4397-94E0-C15B7973C0D8}">
      <dgm:prSet/>
      <dgm:spPr/>
      <dgm:t>
        <a:bodyPr/>
        <a:lstStyle/>
        <a:p>
          <a:endParaRPr lang="en-US"/>
        </a:p>
      </dgm:t>
    </dgm:pt>
    <dgm:pt modelId="{CFEE2C8B-2B13-451F-AA8D-7A089A0CA615}">
      <dgm:prSet/>
      <dgm:spPr/>
      <dgm:t>
        <a:bodyPr/>
        <a:lstStyle/>
        <a:p>
          <a:r>
            <a:rPr lang="en-US" dirty="0"/>
            <a:t>each with four or more waves of data collected from youth between the ages of 10 and 25. </a:t>
          </a:r>
        </a:p>
      </dgm:t>
    </dgm:pt>
    <dgm:pt modelId="{BC1A2196-2A50-4DFE-9DEE-985DA800CC6C}" type="parTrans" cxnId="{367BFDBF-8B27-4BBB-967F-AE7614F69857}">
      <dgm:prSet/>
      <dgm:spPr/>
      <dgm:t>
        <a:bodyPr/>
        <a:lstStyle/>
        <a:p>
          <a:endParaRPr lang="en-US"/>
        </a:p>
      </dgm:t>
    </dgm:pt>
    <dgm:pt modelId="{2E93094C-8D0D-4C68-89CA-B0272417504C}" type="sibTrans" cxnId="{367BFDBF-8B27-4BBB-967F-AE7614F69857}">
      <dgm:prSet/>
      <dgm:spPr/>
      <dgm:t>
        <a:bodyPr/>
        <a:lstStyle/>
        <a:p>
          <a:endParaRPr lang="en-US"/>
        </a:p>
      </dgm:t>
    </dgm:pt>
    <dgm:pt modelId="{55E82276-D13B-4A93-92B3-72221E8C8F93}">
      <dgm:prSet/>
      <dgm:spPr/>
      <dgm:t>
        <a:bodyPr/>
        <a:lstStyle/>
        <a:p>
          <a:r>
            <a:rPr lang="en-US"/>
            <a:t>Test and replicate hypotheses regarding causal processes using the framework of an integrative theory of behavior onset and change developed by these investigators, the Theory of Triadic Influence (TTI). </a:t>
          </a:r>
        </a:p>
      </dgm:t>
    </dgm:pt>
    <dgm:pt modelId="{5E948856-B8DB-45EC-B343-C1684871953D}" type="parTrans" cxnId="{7F3CADE7-1742-4333-8CD7-CBD8CCA100A7}">
      <dgm:prSet/>
      <dgm:spPr/>
      <dgm:t>
        <a:bodyPr/>
        <a:lstStyle/>
        <a:p>
          <a:endParaRPr lang="en-US"/>
        </a:p>
      </dgm:t>
    </dgm:pt>
    <dgm:pt modelId="{2DB1DA87-42DA-40CE-B011-616A1E958061}" type="sibTrans" cxnId="{7F3CADE7-1742-4333-8CD7-CBD8CCA100A7}">
      <dgm:prSet/>
      <dgm:spPr/>
      <dgm:t>
        <a:bodyPr/>
        <a:lstStyle/>
        <a:p>
          <a:endParaRPr lang="en-US"/>
        </a:p>
      </dgm:t>
    </dgm:pt>
    <dgm:pt modelId="{AD67BB9D-2150-4A0A-AB69-7A9A14B0A1B8}">
      <dgm:prSet/>
      <dgm:spPr/>
      <dgm:t>
        <a:bodyPr/>
        <a:lstStyle/>
        <a:p>
          <a:r>
            <a:rPr lang="en-US"/>
            <a:t>Advantages:</a:t>
          </a:r>
        </a:p>
      </dgm:t>
    </dgm:pt>
    <dgm:pt modelId="{F2C5ACA7-6E27-43AC-8869-0A2694CBBBC2}" type="parTrans" cxnId="{071ED2FB-FDB9-48DD-9E08-5C09C97184FE}">
      <dgm:prSet/>
      <dgm:spPr/>
      <dgm:t>
        <a:bodyPr/>
        <a:lstStyle/>
        <a:p>
          <a:endParaRPr lang="en-US"/>
        </a:p>
      </dgm:t>
    </dgm:pt>
    <dgm:pt modelId="{CDF8C7E3-D1EE-4907-B704-CAFBBC8AD802}" type="sibTrans" cxnId="{071ED2FB-FDB9-48DD-9E08-5C09C97184FE}">
      <dgm:prSet/>
      <dgm:spPr/>
      <dgm:t>
        <a:bodyPr/>
        <a:lstStyle/>
        <a:p>
          <a:endParaRPr lang="en-US"/>
        </a:p>
      </dgm:t>
    </dgm:pt>
    <dgm:pt modelId="{5945DF68-5947-4D25-9CBC-ED101818E5C8}">
      <dgm:prSet/>
      <dgm:spPr/>
      <dgm:t>
        <a:bodyPr/>
        <a:lstStyle/>
        <a:p>
          <a:r>
            <a:rPr lang="en-US" dirty="0"/>
            <a:t>enables replication of tests and contrasts of the most important of the existing theories</a:t>
          </a:r>
        </a:p>
      </dgm:t>
    </dgm:pt>
    <dgm:pt modelId="{EAB5C398-8B8E-458F-B13F-229D6B523D63}" type="parTrans" cxnId="{83A5C36F-1B05-46F4-8B30-D6D944A7D636}">
      <dgm:prSet/>
      <dgm:spPr/>
      <dgm:t>
        <a:bodyPr/>
        <a:lstStyle/>
        <a:p>
          <a:endParaRPr lang="en-US"/>
        </a:p>
      </dgm:t>
    </dgm:pt>
    <dgm:pt modelId="{02AEB0B0-85C3-4AB3-BA71-48CAB5D0DA74}" type="sibTrans" cxnId="{83A5C36F-1B05-46F4-8B30-D6D944A7D636}">
      <dgm:prSet/>
      <dgm:spPr/>
      <dgm:t>
        <a:bodyPr/>
        <a:lstStyle/>
        <a:p>
          <a:endParaRPr lang="en-US"/>
        </a:p>
      </dgm:t>
    </dgm:pt>
    <dgm:pt modelId="{6B3D3672-A8AF-4339-9FDC-CCCB7849256E}">
      <dgm:prSet/>
      <dgm:spPr/>
      <dgm:t>
        <a:bodyPr/>
        <a:lstStyle/>
        <a:p>
          <a:r>
            <a:rPr lang="en-US" dirty="0"/>
            <a:t>incorporates a wider range of predictor variables than any other single study </a:t>
          </a:r>
        </a:p>
      </dgm:t>
    </dgm:pt>
    <dgm:pt modelId="{49F4FD0D-F2AE-4DEA-866E-83A7C91E12D6}" type="parTrans" cxnId="{B1206F29-AFE9-4730-ACAB-B207FEFB6367}">
      <dgm:prSet/>
      <dgm:spPr/>
      <dgm:t>
        <a:bodyPr/>
        <a:lstStyle/>
        <a:p>
          <a:endParaRPr lang="en-US"/>
        </a:p>
      </dgm:t>
    </dgm:pt>
    <dgm:pt modelId="{6024CC6C-FB8C-4A3A-9909-429B518A9CA0}" type="sibTrans" cxnId="{B1206F29-AFE9-4730-ACAB-B207FEFB6367}">
      <dgm:prSet/>
      <dgm:spPr/>
      <dgm:t>
        <a:bodyPr/>
        <a:lstStyle/>
        <a:p>
          <a:endParaRPr lang="en-US"/>
        </a:p>
      </dgm:t>
    </dgm:pt>
    <dgm:pt modelId="{51E2536C-1E0E-4006-8193-1E653A42D184}">
      <dgm:prSet/>
      <dgm:spPr/>
      <dgm:t>
        <a:bodyPr/>
        <a:lstStyle/>
        <a:p>
          <a:r>
            <a:rPr lang="en-US" dirty="0"/>
            <a:t>includes data from multiple ethnically and socioeconomically diverse samples</a:t>
          </a:r>
        </a:p>
      </dgm:t>
    </dgm:pt>
    <dgm:pt modelId="{97F87E6C-107F-488A-8CF9-D60CBC2F59B4}" type="parTrans" cxnId="{9BED6135-0BE2-4A4D-BE93-472DC11FB699}">
      <dgm:prSet/>
      <dgm:spPr/>
      <dgm:t>
        <a:bodyPr/>
        <a:lstStyle/>
        <a:p>
          <a:endParaRPr lang="en-US"/>
        </a:p>
      </dgm:t>
    </dgm:pt>
    <dgm:pt modelId="{4486CF9D-3FE6-45D9-9149-6C4FFFFF51FB}" type="sibTrans" cxnId="{9BED6135-0BE2-4A4D-BE93-472DC11FB699}">
      <dgm:prSet/>
      <dgm:spPr/>
      <dgm:t>
        <a:bodyPr/>
        <a:lstStyle/>
        <a:p>
          <a:endParaRPr lang="en-US"/>
        </a:p>
      </dgm:t>
    </dgm:pt>
    <dgm:pt modelId="{99B4A099-092B-4940-B65E-43AB3C94A371}">
      <dgm:prSet/>
      <dgm:spPr/>
      <dgm:t>
        <a:bodyPr/>
        <a:lstStyle/>
        <a:p>
          <a:r>
            <a:rPr lang="en-US" dirty="0"/>
            <a:t>Allows for sophisticated analytical techniques to examine mediating, moderating and feedback relationships</a:t>
          </a:r>
        </a:p>
      </dgm:t>
    </dgm:pt>
    <dgm:pt modelId="{E7571D2B-CB33-4A62-B0F7-5804F6C65D1E}" type="parTrans" cxnId="{88F25752-F747-416B-94DE-F3020D5EB7E4}">
      <dgm:prSet/>
      <dgm:spPr/>
      <dgm:t>
        <a:bodyPr/>
        <a:lstStyle/>
        <a:p>
          <a:endParaRPr lang="en-US"/>
        </a:p>
      </dgm:t>
    </dgm:pt>
    <dgm:pt modelId="{B53440C2-5F4B-4437-B667-230D7AA839E6}" type="sibTrans" cxnId="{88F25752-F747-416B-94DE-F3020D5EB7E4}">
      <dgm:prSet/>
      <dgm:spPr/>
      <dgm:t>
        <a:bodyPr/>
        <a:lstStyle/>
        <a:p>
          <a:endParaRPr lang="en-US"/>
        </a:p>
      </dgm:t>
    </dgm:pt>
    <dgm:pt modelId="{C1A63E70-8223-4492-ADFF-546AC5EEE5D4}" type="pres">
      <dgm:prSet presAssocID="{D5F945BB-510E-4FF8-9D41-73D04B35836D}" presName="linear" presStyleCnt="0">
        <dgm:presLayoutVars>
          <dgm:animLvl val="lvl"/>
          <dgm:resizeHandles val="exact"/>
        </dgm:presLayoutVars>
      </dgm:prSet>
      <dgm:spPr/>
    </dgm:pt>
    <dgm:pt modelId="{9DAB19DB-B056-46F6-90FC-B1F5983BD374}" type="pres">
      <dgm:prSet presAssocID="{483FB272-750E-4D47-87B4-1407FE5A85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84B7BF-B8B9-4079-AC8C-D282D7C2C72C}" type="pres">
      <dgm:prSet presAssocID="{483FB272-750E-4D47-87B4-1407FE5A856E}" presName="childText" presStyleLbl="revTx" presStyleIdx="0" presStyleCnt="3">
        <dgm:presLayoutVars>
          <dgm:bulletEnabled val="1"/>
        </dgm:presLayoutVars>
      </dgm:prSet>
      <dgm:spPr/>
    </dgm:pt>
    <dgm:pt modelId="{0DB6648B-382C-40B4-88FE-6706F4FB41D0}" type="pres">
      <dgm:prSet presAssocID="{62FC3731-5169-4887-A1D8-CF672E5063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CDFE49-C0CE-41A9-ACAF-A9F65C712A82}" type="pres">
      <dgm:prSet presAssocID="{62FC3731-5169-4887-A1D8-CF672E5063ED}" presName="childText" presStyleLbl="revTx" presStyleIdx="1" presStyleCnt="3">
        <dgm:presLayoutVars>
          <dgm:bulletEnabled val="1"/>
        </dgm:presLayoutVars>
      </dgm:prSet>
      <dgm:spPr/>
    </dgm:pt>
    <dgm:pt modelId="{74BD7A0F-923F-4385-A07A-08CBC2BCCCBF}" type="pres">
      <dgm:prSet presAssocID="{AD67BB9D-2150-4A0A-AB69-7A9A14B0A1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F07A41-F14A-40F0-9A70-21558A79CBB2}" type="pres">
      <dgm:prSet presAssocID="{AD67BB9D-2150-4A0A-AB69-7A9A14B0A1B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2E1E700-D6D2-4397-94E0-C15B7973C0D8}" srcId="{62FC3731-5169-4887-A1D8-CF672E5063ED}" destId="{F50C0F39-8363-485B-8EC2-C8079053F3AF}" srcOrd="0" destOrd="0" parTransId="{4278AAC8-87A2-4F2A-B235-33D5D7ABA523}" sibTransId="{9A9F1981-2F26-4ADD-83EE-A31B8457F4B1}"/>
    <dgm:cxn modelId="{D5D0FA0A-0F9F-49A4-8315-908350625715}" type="presOf" srcId="{AD67BB9D-2150-4A0A-AB69-7A9A14B0A1B8}" destId="{74BD7A0F-923F-4385-A07A-08CBC2BCCCBF}" srcOrd="0" destOrd="0" presId="urn:microsoft.com/office/officeart/2005/8/layout/vList2"/>
    <dgm:cxn modelId="{EBDD9110-1717-4F0C-8329-51645DB201C0}" type="presOf" srcId="{51E2536C-1E0E-4006-8193-1E653A42D184}" destId="{F4F07A41-F14A-40F0-9A70-21558A79CBB2}" srcOrd="0" destOrd="2" presId="urn:microsoft.com/office/officeart/2005/8/layout/vList2"/>
    <dgm:cxn modelId="{6A130B14-0F39-47DD-80B1-BCE07BE1EDA9}" type="presOf" srcId="{23F2984A-9B4C-48F9-8AAC-9967DEA23216}" destId="{5184B7BF-B8B9-4079-AC8C-D282D7C2C72C}" srcOrd="0" destOrd="0" presId="urn:microsoft.com/office/officeart/2005/8/layout/vList2"/>
    <dgm:cxn modelId="{35F7DF22-1DC5-4750-A943-28BFB2733A8D}" type="presOf" srcId="{483FB272-750E-4D47-87B4-1407FE5A856E}" destId="{9DAB19DB-B056-46F6-90FC-B1F5983BD374}" srcOrd="0" destOrd="0" presId="urn:microsoft.com/office/officeart/2005/8/layout/vList2"/>
    <dgm:cxn modelId="{B1206F29-AFE9-4730-ACAB-B207FEFB6367}" srcId="{AD67BB9D-2150-4A0A-AB69-7A9A14B0A1B8}" destId="{6B3D3672-A8AF-4339-9FDC-CCCB7849256E}" srcOrd="1" destOrd="0" parTransId="{49F4FD0D-F2AE-4DEA-866E-83A7C91E12D6}" sibTransId="{6024CC6C-FB8C-4A3A-9909-429B518A9CA0}"/>
    <dgm:cxn modelId="{17DE332C-D0E8-41E3-9B7E-D533A9D4C0D3}" type="presOf" srcId="{6B3D3672-A8AF-4339-9FDC-CCCB7849256E}" destId="{F4F07A41-F14A-40F0-9A70-21558A79CBB2}" srcOrd="0" destOrd="1" presId="urn:microsoft.com/office/officeart/2005/8/layout/vList2"/>
    <dgm:cxn modelId="{9BED6135-0BE2-4A4D-BE93-472DC11FB699}" srcId="{AD67BB9D-2150-4A0A-AB69-7A9A14B0A1B8}" destId="{51E2536C-1E0E-4006-8193-1E653A42D184}" srcOrd="2" destOrd="0" parTransId="{97F87E6C-107F-488A-8CF9-D60CBC2F59B4}" sibTransId="{4486CF9D-3FE6-45D9-9149-6C4FFFFF51FB}"/>
    <dgm:cxn modelId="{221DAD65-4BF8-49AF-8886-0E9415A11245}" srcId="{D5F945BB-510E-4FF8-9D41-73D04B35836D}" destId="{483FB272-750E-4D47-87B4-1407FE5A856E}" srcOrd="0" destOrd="0" parTransId="{F77EBD9F-24DD-493E-B31C-A647B95E654E}" sibTransId="{1B222133-A157-4F95-981D-A3966813B5D7}"/>
    <dgm:cxn modelId="{18C26069-EE7F-4FE2-B1DE-478C26E59991}" srcId="{483FB272-750E-4D47-87B4-1407FE5A856E}" destId="{23F2984A-9B4C-48F9-8AAC-9967DEA23216}" srcOrd="0" destOrd="0" parTransId="{13E0A24D-C5F8-4F10-8FE4-2505C62D2099}" sibTransId="{16A327B7-8AC8-4E49-9A6F-853E2D00641B}"/>
    <dgm:cxn modelId="{83A5C36F-1B05-46F4-8B30-D6D944A7D636}" srcId="{AD67BB9D-2150-4A0A-AB69-7A9A14B0A1B8}" destId="{5945DF68-5947-4D25-9CBC-ED101818E5C8}" srcOrd="0" destOrd="0" parTransId="{EAB5C398-8B8E-458F-B13F-229D6B523D63}" sibTransId="{02AEB0B0-85C3-4AB3-BA71-48CAB5D0DA74}"/>
    <dgm:cxn modelId="{F002B570-5EFF-463A-A571-E2B0DF87875B}" type="presOf" srcId="{99B4A099-092B-4940-B65E-43AB3C94A371}" destId="{F4F07A41-F14A-40F0-9A70-21558A79CBB2}" srcOrd="0" destOrd="3" presId="urn:microsoft.com/office/officeart/2005/8/layout/vList2"/>
    <dgm:cxn modelId="{DC864A71-2300-42B8-A5C6-D7AA388487D6}" type="presOf" srcId="{5945DF68-5947-4D25-9CBC-ED101818E5C8}" destId="{F4F07A41-F14A-40F0-9A70-21558A79CBB2}" srcOrd="0" destOrd="0" presId="urn:microsoft.com/office/officeart/2005/8/layout/vList2"/>
    <dgm:cxn modelId="{88F25752-F747-416B-94DE-F3020D5EB7E4}" srcId="{AD67BB9D-2150-4A0A-AB69-7A9A14B0A1B8}" destId="{99B4A099-092B-4940-B65E-43AB3C94A371}" srcOrd="3" destOrd="0" parTransId="{E7571D2B-CB33-4A62-B0F7-5804F6C65D1E}" sibTransId="{B53440C2-5F4B-4437-B667-230D7AA839E6}"/>
    <dgm:cxn modelId="{73247F7C-8CFB-4D5B-8BD8-A401EFB9AD9C}" type="presOf" srcId="{62FC3731-5169-4887-A1D8-CF672E5063ED}" destId="{0DB6648B-382C-40B4-88FE-6706F4FB41D0}" srcOrd="0" destOrd="0" presId="urn:microsoft.com/office/officeart/2005/8/layout/vList2"/>
    <dgm:cxn modelId="{49A678A4-2C4B-4F94-B557-037E8911CA1A}" srcId="{483FB272-750E-4D47-87B4-1407FE5A856E}" destId="{B58C18E8-4F88-41D4-809C-93E4492DC5C1}" srcOrd="1" destOrd="0" parTransId="{AE17E76A-636F-4C22-B432-662808D7D511}" sibTransId="{93E1EA73-87ED-419E-8E73-5CE866EDC056}"/>
    <dgm:cxn modelId="{E30714B6-69C2-4ED4-B262-025CBCD6A7E7}" type="presOf" srcId="{D5F945BB-510E-4FF8-9D41-73D04B35836D}" destId="{C1A63E70-8223-4492-ADFF-546AC5EEE5D4}" srcOrd="0" destOrd="0" presId="urn:microsoft.com/office/officeart/2005/8/layout/vList2"/>
    <dgm:cxn modelId="{B676BBBA-9991-4271-8B3B-90F94D257D37}" type="presOf" srcId="{F50C0F39-8363-485B-8EC2-C8079053F3AF}" destId="{E6CDFE49-C0CE-41A9-ACAF-A9F65C712A82}" srcOrd="0" destOrd="0" presId="urn:microsoft.com/office/officeart/2005/8/layout/vList2"/>
    <dgm:cxn modelId="{367BFDBF-8B27-4BBB-967F-AE7614F69857}" srcId="{62FC3731-5169-4887-A1D8-CF672E5063ED}" destId="{CFEE2C8B-2B13-451F-AA8D-7A089A0CA615}" srcOrd="1" destOrd="0" parTransId="{BC1A2196-2A50-4DFE-9DEE-985DA800CC6C}" sibTransId="{2E93094C-8D0D-4C68-89CA-B0272417504C}"/>
    <dgm:cxn modelId="{FDA075C5-10ED-434C-80F8-AF58757DF059}" type="presOf" srcId="{CFEE2C8B-2B13-451F-AA8D-7A089A0CA615}" destId="{E6CDFE49-C0CE-41A9-ACAF-A9F65C712A82}" srcOrd="0" destOrd="1" presId="urn:microsoft.com/office/officeart/2005/8/layout/vList2"/>
    <dgm:cxn modelId="{B6D495CC-AB75-4F8E-B148-25B56BB16853}" type="presOf" srcId="{55E82276-D13B-4A93-92B3-72221E8C8F93}" destId="{E6CDFE49-C0CE-41A9-ACAF-A9F65C712A82}" srcOrd="0" destOrd="2" presId="urn:microsoft.com/office/officeart/2005/8/layout/vList2"/>
    <dgm:cxn modelId="{614EC9D4-8A6C-4C07-8411-C4A6355B029C}" type="presOf" srcId="{B58C18E8-4F88-41D4-809C-93E4492DC5C1}" destId="{5184B7BF-B8B9-4079-AC8C-D282D7C2C72C}" srcOrd="0" destOrd="1" presId="urn:microsoft.com/office/officeart/2005/8/layout/vList2"/>
    <dgm:cxn modelId="{DE30E1D6-DE0A-4E9A-AD45-53E0B27245EA}" srcId="{D5F945BB-510E-4FF8-9D41-73D04B35836D}" destId="{62FC3731-5169-4887-A1D8-CF672E5063ED}" srcOrd="1" destOrd="0" parTransId="{E066E0D4-D74E-4A89-80F0-87BEA1A6F6AA}" sibTransId="{AD9BE179-4BB4-4204-89E5-608F4D29611A}"/>
    <dgm:cxn modelId="{7F3CADE7-1742-4333-8CD7-CBD8CCA100A7}" srcId="{62FC3731-5169-4887-A1D8-CF672E5063ED}" destId="{55E82276-D13B-4A93-92B3-72221E8C8F93}" srcOrd="2" destOrd="0" parTransId="{5E948856-B8DB-45EC-B343-C1684871953D}" sibTransId="{2DB1DA87-42DA-40CE-B011-616A1E958061}"/>
    <dgm:cxn modelId="{071ED2FB-FDB9-48DD-9E08-5C09C97184FE}" srcId="{D5F945BB-510E-4FF8-9D41-73D04B35836D}" destId="{AD67BB9D-2150-4A0A-AB69-7A9A14B0A1B8}" srcOrd="2" destOrd="0" parTransId="{F2C5ACA7-6E27-43AC-8869-0A2694CBBBC2}" sibTransId="{CDF8C7E3-D1EE-4907-B704-CAFBBC8AD802}"/>
    <dgm:cxn modelId="{E0A6422E-C784-4F44-8DCA-8EDD48676E1B}" type="presParOf" srcId="{C1A63E70-8223-4492-ADFF-546AC5EEE5D4}" destId="{9DAB19DB-B056-46F6-90FC-B1F5983BD374}" srcOrd="0" destOrd="0" presId="urn:microsoft.com/office/officeart/2005/8/layout/vList2"/>
    <dgm:cxn modelId="{9E7C389C-CA16-465D-BEA5-2E6EBC5470A3}" type="presParOf" srcId="{C1A63E70-8223-4492-ADFF-546AC5EEE5D4}" destId="{5184B7BF-B8B9-4079-AC8C-D282D7C2C72C}" srcOrd="1" destOrd="0" presId="urn:microsoft.com/office/officeart/2005/8/layout/vList2"/>
    <dgm:cxn modelId="{FE45DF86-33EE-46B0-B17E-8F95A23414C4}" type="presParOf" srcId="{C1A63E70-8223-4492-ADFF-546AC5EEE5D4}" destId="{0DB6648B-382C-40B4-88FE-6706F4FB41D0}" srcOrd="2" destOrd="0" presId="urn:microsoft.com/office/officeart/2005/8/layout/vList2"/>
    <dgm:cxn modelId="{02E8AF99-9583-45C5-BCEE-806021729CAC}" type="presParOf" srcId="{C1A63E70-8223-4492-ADFF-546AC5EEE5D4}" destId="{E6CDFE49-C0CE-41A9-ACAF-A9F65C712A82}" srcOrd="3" destOrd="0" presId="urn:microsoft.com/office/officeart/2005/8/layout/vList2"/>
    <dgm:cxn modelId="{07EB7E78-CD8C-4A54-8475-5543CFF0BBE0}" type="presParOf" srcId="{C1A63E70-8223-4492-ADFF-546AC5EEE5D4}" destId="{74BD7A0F-923F-4385-A07A-08CBC2BCCCBF}" srcOrd="4" destOrd="0" presId="urn:microsoft.com/office/officeart/2005/8/layout/vList2"/>
    <dgm:cxn modelId="{3D422915-5E55-4CB1-9639-9E9CAF7BB176}" type="presParOf" srcId="{C1A63E70-8223-4492-ADFF-546AC5EEE5D4}" destId="{F4F07A41-F14A-40F0-9A70-21558A79CBB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98F463-166E-4425-B82C-DB2997329B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716B18-87B6-4119-B200-1B11765C8BA8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ICPSR Inter-University Consortium for Political and Social Research</a:t>
          </a:r>
          <a:endParaRPr lang="en-US" dirty="0"/>
        </a:p>
      </dgm:t>
    </dgm:pt>
    <dgm:pt modelId="{B414FCFA-7F42-4B9B-A583-DBE9114ACEDD}" type="parTrans" cxnId="{F387908E-500A-4B80-A14A-419C49FBC57E}">
      <dgm:prSet/>
      <dgm:spPr/>
      <dgm:t>
        <a:bodyPr/>
        <a:lstStyle/>
        <a:p>
          <a:endParaRPr lang="en-US"/>
        </a:p>
      </dgm:t>
    </dgm:pt>
    <dgm:pt modelId="{0E8A167A-AE55-43FC-8638-5635D7A9E029}" type="sibTrans" cxnId="{F387908E-500A-4B80-A14A-419C49FBC57E}">
      <dgm:prSet/>
      <dgm:spPr/>
      <dgm:t>
        <a:bodyPr/>
        <a:lstStyle/>
        <a:p>
          <a:endParaRPr lang="en-US"/>
        </a:p>
      </dgm:t>
    </dgm:pt>
    <dgm:pt modelId="{D69C358B-FE7C-4EC3-A23F-AA9A08B3BFEA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Murray Center </a:t>
          </a:r>
          <a:endParaRPr lang="en-US"/>
        </a:p>
      </dgm:t>
    </dgm:pt>
    <dgm:pt modelId="{3CF78ABE-22A7-4976-B71C-AAF39A1347E8}" type="parTrans" cxnId="{DA8220D3-9F25-483F-86A9-69DDCFBF0408}">
      <dgm:prSet/>
      <dgm:spPr/>
      <dgm:t>
        <a:bodyPr/>
        <a:lstStyle/>
        <a:p>
          <a:endParaRPr lang="en-US"/>
        </a:p>
      </dgm:t>
    </dgm:pt>
    <dgm:pt modelId="{CCD75538-1CCB-412C-B789-FADD32019621}" type="sibTrans" cxnId="{DA8220D3-9F25-483F-86A9-69DDCFBF0408}">
      <dgm:prSet/>
      <dgm:spPr/>
      <dgm:t>
        <a:bodyPr/>
        <a:lstStyle/>
        <a:p>
          <a:endParaRPr lang="en-US"/>
        </a:p>
      </dgm:t>
    </dgm:pt>
    <dgm:pt modelId="{4A3B1E82-F4C4-4DA9-9628-5EC46ABB570F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Carolina Population Institute</a:t>
          </a:r>
          <a:endParaRPr lang="en-US"/>
        </a:p>
      </dgm:t>
    </dgm:pt>
    <dgm:pt modelId="{87F64FB2-AD30-4EC8-ADE5-4B4E83083E70}" type="parTrans" cxnId="{2B6BB7DF-7ECA-4F4E-863E-E3E08000DBCA}">
      <dgm:prSet/>
      <dgm:spPr/>
      <dgm:t>
        <a:bodyPr/>
        <a:lstStyle/>
        <a:p>
          <a:endParaRPr lang="en-US"/>
        </a:p>
      </dgm:t>
    </dgm:pt>
    <dgm:pt modelId="{C8C2CC3B-84B6-456C-88F7-B0930B32C812}" type="sibTrans" cxnId="{2B6BB7DF-7ECA-4F4E-863E-E3E08000DBCA}">
      <dgm:prSet/>
      <dgm:spPr/>
      <dgm:t>
        <a:bodyPr/>
        <a:lstStyle/>
        <a:p>
          <a:endParaRPr lang="en-US"/>
        </a:p>
      </dgm:t>
    </dgm:pt>
    <dgm:pt modelId="{9E1CFB2D-0293-48A1-BEDC-6D3D34623C55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Traumatic Brain Injury National Data and Statistical Center</a:t>
          </a:r>
          <a:endParaRPr lang="en-US"/>
        </a:p>
      </dgm:t>
    </dgm:pt>
    <dgm:pt modelId="{2885906C-8F0C-4076-8E41-FA22E9B91B3C}" type="parTrans" cxnId="{FDBB291E-2CFB-4A67-8EE4-ABAEBB44EDA3}">
      <dgm:prSet/>
      <dgm:spPr/>
      <dgm:t>
        <a:bodyPr/>
        <a:lstStyle/>
        <a:p>
          <a:endParaRPr lang="en-US"/>
        </a:p>
      </dgm:t>
    </dgm:pt>
    <dgm:pt modelId="{8416E21B-032D-4489-89F0-B672E9A3FC0F}" type="sibTrans" cxnId="{FDBB291E-2CFB-4A67-8EE4-ABAEBB44EDA3}">
      <dgm:prSet/>
      <dgm:spPr/>
      <dgm:t>
        <a:bodyPr/>
        <a:lstStyle/>
        <a:p>
          <a:endParaRPr lang="en-US"/>
        </a:p>
      </dgm:t>
    </dgm:pt>
    <dgm:pt modelId="{59487AB4-B28D-47AF-A243-0D078972A6C6}" type="pres">
      <dgm:prSet presAssocID="{9E98F463-166E-4425-B82C-DB2997329B04}" presName="root" presStyleCnt="0">
        <dgm:presLayoutVars>
          <dgm:dir/>
          <dgm:resizeHandles val="exact"/>
        </dgm:presLayoutVars>
      </dgm:prSet>
      <dgm:spPr/>
    </dgm:pt>
    <dgm:pt modelId="{0B5578A7-230C-42A8-BEFE-F4AE55E8E811}" type="pres">
      <dgm:prSet presAssocID="{E7716B18-87B6-4119-B200-1B11765C8BA8}" presName="compNode" presStyleCnt="0"/>
      <dgm:spPr/>
    </dgm:pt>
    <dgm:pt modelId="{15703801-AFDF-41AD-AA5E-2C1442DB0843}" type="pres">
      <dgm:prSet presAssocID="{E7716B18-87B6-4119-B200-1B11765C8BA8}" presName="bgRect" presStyleLbl="bgShp" presStyleIdx="0" presStyleCnt="4"/>
      <dgm:spPr/>
    </dgm:pt>
    <dgm:pt modelId="{C2EB44EA-7E0E-462C-BD28-2DCA202FDB51}" type="pres">
      <dgm:prSet presAssocID="{E7716B18-87B6-4119-B200-1B11765C8BA8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0DAA5C0-A37C-4DFB-BD4B-26CEF21FB189}" type="pres">
      <dgm:prSet presAssocID="{E7716B18-87B6-4119-B200-1B11765C8BA8}" presName="spaceRect" presStyleCnt="0"/>
      <dgm:spPr/>
    </dgm:pt>
    <dgm:pt modelId="{33158AFF-CC3E-42AD-B450-E8154492E7A9}" type="pres">
      <dgm:prSet presAssocID="{E7716B18-87B6-4119-B200-1B11765C8BA8}" presName="parTx" presStyleLbl="revTx" presStyleIdx="0" presStyleCnt="4">
        <dgm:presLayoutVars>
          <dgm:chMax val="0"/>
          <dgm:chPref val="0"/>
        </dgm:presLayoutVars>
      </dgm:prSet>
      <dgm:spPr/>
    </dgm:pt>
    <dgm:pt modelId="{923A511C-F955-4F57-A44D-2722FD055092}" type="pres">
      <dgm:prSet presAssocID="{0E8A167A-AE55-43FC-8638-5635D7A9E029}" presName="sibTrans" presStyleCnt="0"/>
      <dgm:spPr/>
    </dgm:pt>
    <dgm:pt modelId="{BDAEA90B-7497-40FB-B568-18E034CAFEB5}" type="pres">
      <dgm:prSet presAssocID="{D69C358B-FE7C-4EC3-A23F-AA9A08B3BFEA}" presName="compNode" presStyleCnt="0"/>
      <dgm:spPr/>
    </dgm:pt>
    <dgm:pt modelId="{594B3444-0994-4BEE-845C-A47696ACD364}" type="pres">
      <dgm:prSet presAssocID="{D69C358B-FE7C-4EC3-A23F-AA9A08B3BFEA}" presName="bgRect" presStyleLbl="bgShp" presStyleIdx="1" presStyleCnt="4"/>
      <dgm:spPr/>
    </dgm:pt>
    <dgm:pt modelId="{2AE45654-83E6-432A-9D6F-6305DE25481D}" type="pres">
      <dgm:prSet presAssocID="{D69C358B-FE7C-4EC3-A23F-AA9A08B3BFEA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4627734-E94A-4E6A-90F6-B55CAF6F5227}" type="pres">
      <dgm:prSet presAssocID="{D69C358B-FE7C-4EC3-A23F-AA9A08B3BFEA}" presName="spaceRect" presStyleCnt="0"/>
      <dgm:spPr/>
    </dgm:pt>
    <dgm:pt modelId="{0370D2FA-C893-4531-A05E-1180B3E0C5CF}" type="pres">
      <dgm:prSet presAssocID="{D69C358B-FE7C-4EC3-A23F-AA9A08B3BFEA}" presName="parTx" presStyleLbl="revTx" presStyleIdx="1" presStyleCnt="4">
        <dgm:presLayoutVars>
          <dgm:chMax val="0"/>
          <dgm:chPref val="0"/>
        </dgm:presLayoutVars>
      </dgm:prSet>
      <dgm:spPr/>
    </dgm:pt>
    <dgm:pt modelId="{DE6DA281-4DB9-494D-A200-C7718C6944DF}" type="pres">
      <dgm:prSet presAssocID="{CCD75538-1CCB-412C-B789-FADD32019621}" presName="sibTrans" presStyleCnt="0"/>
      <dgm:spPr/>
    </dgm:pt>
    <dgm:pt modelId="{4BD4768B-CFCA-4E0B-A3AC-4FC1EBF15BF4}" type="pres">
      <dgm:prSet presAssocID="{4A3B1E82-F4C4-4DA9-9628-5EC46ABB570F}" presName="compNode" presStyleCnt="0"/>
      <dgm:spPr/>
    </dgm:pt>
    <dgm:pt modelId="{F78354EF-F209-4D50-A8C2-06448B200293}" type="pres">
      <dgm:prSet presAssocID="{4A3B1E82-F4C4-4DA9-9628-5EC46ABB570F}" presName="bgRect" presStyleLbl="bgShp" presStyleIdx="2" presStyleCnt="4"/>
      <dgm:spPr/>
    </dgm:pt>
    <dgm:pt modelId="{2ADC3AB5-C740-4811-82E5-0E9F87E633CD}" type="pres">
      <dgm:prSet presAssocID="{4A3B1E82-F4C4-4DA9-9628-5EC46ABB570F}" presName="iconRect" presStyleLbl="node1" presStyleIdx="2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01AAA6A-4A37-4C2C-8069-D30DBCD1F34D}" type="pres">
      <dgm:prSet presAssocID="{4A3B1E82-F4C4-4DA9-9628-5EC46ABB570F}" presName="spaceRect" presStyleCnt="0"/>
      <dgm:spPr/>
    </dgm:pt>
    <dgm:pt modelId="{A2B78847-2FB0-4487-94C3-EE5110135A4B}" type="pres">
      <dgm:prSet presAssocID="{4A3B1E82-F4C4-4DA9-9628-5EC46ABB570F}" presName="parTx" presStyleLbl="revTx" presStyleIdx="2" presStyleCnt="4">
        <dgm:presLayoutVars>
          <dgm:chMax val="0"/>
          <dgm:chPref val="0"/>
        </dgm:presLayoutVars>
      </dgm:prSet>
      <dgm:spPr/>
    </dgm:pt>
    <dgm:pt modelId="{54D37C25-A080-4E46-BB66-33568655E195}" type="pres">
      <dgm:prSet presAssocID="{C8C2CC3B-84B6-456C-88F7-B0930B32C812}" presName="sibTrans" presStyleCnt="0"/>
      <dgm:spPr/>
    </dgm:pt>
    <dgm:pt modelId="{6897A21E-8B57-475E-AB8F-D08759C64646}" type="pres">
      <dgm:prSet presAssocID="{9E1CFB2D-0293-48A1-BEDC-6D3D34623C55}" presName="compNode" presStyleCnt="0"/>
      <dgm:spPr/>
    </dgm:pt>
    <dgm:pt modelId="{A9C91F75-E310-4D7B-9CE5-F51357B78987}" type="pres">
      <dgm:prSet presAssocID="{9E1CFB2D-0293-48A1-BEDC-6D3D34623C55}" presName="bgRect" presStyleLbl="bgShp" presStyleIdx="3" presStyleCnt="4"/>
      <dgm:spPr/>
    </dgm:pt>
    <dgm:pt modelId="{3E2B368D-D4D2-4C6F-8D89-A34A3657B804}" type="pres">
      <dgm:prSet presAssocID="{9E1CFB2D-0293-48A1-BEDC-6D3D34623C55}" presName="iconRect" presStyleLbl="node1" presStyleIdx="3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1CC14D4-4B40-42BB-AAAB-91F65E7AAE4F}" type="pres">
      <dgm:prSet presAssocID="{9E1CFB2D-0293-48A1-BEDC-6D3D34623C55}" presName="spaceRect" presStyleCnt="0"/>
      <dgm:spPr/>
    </dgm:pt>
    <dgm:pt modelId="{9FAE1BB3-24D2-4612-A66C-E175DB24C5FC}" type="pres">
      <dgm:prSet presAssocID="{9E1CFB2D-0293-48A1-BEDC-6D3D34623C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A1A2E0F-D769-407F-BE93-F734F5397B6F}" type="presOf" srcId="{D69C358B-FE7C-4EC3-A23F-AA9A08B3BFEA}" destId="{0370D2FA-C893-4531-A05E-1180B3E0C5CF}" srcOrd="0" destOrd="0" presId="urn:microsoft.com/office/officeart/2018/2/layout/IconVerticalSolidList"/>
    <dgm:cxn modelId="{8F37FE1D-1A63-4FDB-9E52-F1879EE27404}" type="presOf" srcId="{9E1CFB2D-0293-48A1-BEDC-6D3D34623C55}" destId="{9FAE1BB3-24D2-4612-A66C-E175DB24C5FC}" srcOrd="0" destOrd="0" presId="urn:microsoft.com/office/officeart/2018/2/layout/IconVerticalSolidList"/>
    <dgm:cxn modelId="{FDBB291E-2CFB-4A67-8EE4-ABAEBB44EDA3}" srcId="{9E98F463-166E-4425-B82C-DB2997329B04}" destId="{9E1CFB2D-0293-48A1-BEDC-6D3D34623C55}" srcOrd="3" destOrd="0" parTransId="{2885906C-8F0C-4076-8E41-FA22E9B91B3C}" sibTransId="{8416E21B-032D-4489-89F0-B672E9A3FC0F}"/>
    <dgm:cxn modelId="{F387908E-500A-4B80-A14A-419C49FBC57E}" srcId="{9E98F463-166E-4425-B82C-DB2997329B04}" destId="{E7716B18-87B6-4119-B200-1B11765C8BA8}" srcOrd="0" destOrd="0" parTransId="{B414FCFA-7F42-4B9B-A583-DBE9114ACEDD}" sibTransId="{0E8A167A-AE55-43FC-8638-5635D7A9E029}"/>
    <dgm:cxn modelId="{BAEE1AAC-7AE9-49DF-871B-9404DFEE005C}" type="presOf" srcId="{9E98F463-166E-4425-B82C-DB2997329B04}" destId="{59487AB4-B28D-47AF-A243-0D078972A6C6}" srcOrd="0" destOrd="0" presId="urn:microsoft.com/office/officeart/2018/2/layout/IconVerticalSolidList"/>
    <dgm:cxn modelId="{1A05FECF-64CB-4002-B3C6-947F93F61CA4}" type="presOf" srcId="{E7716B18-87B6-4119-B200-1B11765C8BA8}" destId="{33158AFF-CC3E-42AD-B450-E8154492E7A9}" srcOrd="0" destOrd="0" presId="urn:microsoft.com/office/officeart/2018/2/layout/IconVerticalSolidList"/>
    <dgm:cxn modelId="{DA8220D3-9F25-483F-86A9-69DDCFBF0408}" srcId="{9E98F463-166E-4425-B82C-DB2997329B04}" destId="{D69C358B-FE7C-4EC3-A23F-AA9A08B3BFEA}" srcOrd="1" destOrd="0" parTransId="{3CF78ABE-22A7-4976-B71C-AAF39A1347E8}" sibTransId="{CCD75538-1CCB-412C-B789-FADD32019621}"/>
    <dgm:cxn modelId="{B73372DA-78B0-4351-8F33-E631FE43AE99}" type="presOf" srcId="{4A3B1E82-F4C4-4DA9-9628-5EC46ABB570F}" destId="{A2B78847-2FB0-4487-94C3-EE5110135A4B}" srcOrd="0" destOrd="0" presId="urn:microsoft.com/office/officeart/2018/2/layout/IconVerticalSolidList"/>
    <dgm:cxn modelId="{2B6BB7DF-7ECA-4F4E-863E-E3E08000DBCA}" srcId="{9E98F463-166E-4425-B82C-DB2997329B04}" destId="{4A3B1E82-F4C4-4DA9-9628-5EC46ABB570F}" srcOrd="2" destOrd="0" parTransId="{87F64FB2-AD30-4EC8-ADE5-4B4E83083E70}" sibTransId="{C8C2CC3B-84B6-456C-88F7-B0930B32C812}"/>
    <dgm:cxn modelId="{B40CEBFB-69FC-4788-81DF-1132A3BEDC7F}" type="presParOf" srcId="{59487AB4-B28D-47AF-A243-0D078972A6C6}" destId="{0B5578A7-230C-42A8-BEFE-F4AE55E8E811}" srcOrd="0" destOrd="0" presId="urn:microsoft.com/office/officeart/2018/2/layout/IconVerticalSolidList"/>
    <dgm:cxn modelId="{47453583-16DE-4259-811E-7681C1EFF264}" type="presParOf" srcId="{0B5578A7-230C-42A8-BEFE-F4AE55E8E811}" destId="{15703801-AFDF-41AD-AA5E-2C1442DB0843}" srcOrd="0" destOrd="0" presId="urn:microsoft.com/office/officeart/2018/2/layout/IconVerticalSolidList"/>
    <dgm:cxn modelId="{FC433B26-EAE9-45ED-8583-89F4DF1F9581}" type="presParOf" srcId="{0B5578A7-230C-42A8-BEFE-F4AE55E8E811}" destId="{C2EB44EA-7E0E-462C-BD28-2DCA202FDB51}" srcOrd="1" destOrd="0" presId="urn:microsoft.com/office/officeart/2018/2/layout/IconVerticalSolidList"/>
    <dgm:cxn modelId="{BBB2A6BF-7D81-4543-AD32-C0C5CAE87D40}" type="presParOf" srcId="{0B5578A7-230C-42A8-BEFE-F4AE55E8E811}" destId="{40DAA5C0-A37C-4DFB-BD4B-26CEF21FB189}" srcOrd="2" destOrd="0" presId="urn:microsoft.com/office/officeart/2018/2/layout/IconVerticalSolidList"/>
    <dgm:cxn modelId="{2956CBB3-FE17-4F04-B312-3A63821DE043}" type="presParOf" srcId="{0B5578A7-230C-42A8-BEFE-F4AE55E8E811}" destId="{33158AFF-CC3E-42AD-B450-E8154492E7A9}" srcOrd="3" destOrd="0" presId="urn:microsoft.com/office/officeart/2018/2/layout/IconVerticalSolidList"/>
    <dgm:cxn modelId="{A7EE47E2-3210-4099-9E56-05611CC240D7}" type="presParOf" srcId="{59487AB4-B28D-47AF-A243-0D078972A6C6}" destId="{923A511C-F955-4F57-A44D-2722FD055092}" srcOrd="1" destOrd="0" presId="urn:microsoft.com/office/officeart/2018/2/layout/IconVerticalSolidList"/>
    <dgm:cxn modelId="{7396E1CE-3E2F-484E-84EF-D0832FBF1C2E}" type="presParOf" srcId="{59487AB4-B28D-47AF-A243-0D078972A6C6}" destId="{BDAEA90B-7497-40FB-B568-18E034CAFEB5}" srcOrd="2" destOrd="0" presId="urn:microsoft.com/office/officeart/2018/2/layout/IconVerticalSolidList"/>
    <dgm:cxn modelId="{4D7022BF-FDC5-49AB-8AD6-BEA58AEBE802}" type="presParOf" srcId="{BDAEA90B-7497-40FB-B568-18E034CAFEB5}" destId="{594B3444-0994-4BEE-845C-A47696ACD364}" srcOrd="0" destOrd="0" presId="urn:microsoft.com/office/officeart/2018/2/layout/IconVerticalSolidList"/>
    <dgm:cxn modelId="{6B3746B7-4DF9-46CE-9E0B-53120A6EAB08}" type="presParOf" srcId="{BDAEA90B-7497-40FB-B568-18E034CAFEB5}" destId="{2AE45654-83E6-432A-9D6F-6305DE25481D}" srcOrd="1" destOrd="0" presId="urn:microsoft.com/office/officeart/2018/2/layout/IconVerticalSolidList"/>
    <dgm:cxn modelId="{302D21F1-79C5-40A9-BC8F-3BB49C14B124}" type="presParOf" srcId="{BDAEA90B-7497-40FB-B568-18E034CAFEB5}" destId="{B4627734-E94A-4E6A-90F6-B55CAF6F5227}" srcOrd="2" destOrd="0" presId="urn:microsoft.com/office/officeart/2018/2/layout/IconVerticalSolidList"/>
    <dgm:cxn modelId="{A06B4C5E-4270-4118-B41C-9AD73E619724}" type="presParOf" srcId="{BDAEA90B-7497-40FB-B568-18E034CAFEB5}" destId="{0370D2FA-C893-4531-A05E-1180B3E0C5CF}" srcOrd="3" destOrd="0" presId="urn:microsoft.com/office/officeart/2018/2/layout/IconVerticalSolidList"/>
    <dgm:cxn modelId="{762F58F7-CF4A-47E9-B958-1830844833BD}" type="presParOf" srcId="{59487AB4-B28D-47AF-A243-0D078972A6C6}" destId="{DE6DA281-4DB9-494D-A200-C7718C6944DF}" srcOrd="3" destOrd="0" presId="urn:microsoft.com/office/officeart/2018/2/layout/IconVerticalSolidList"/>
    <dgm:cxn modelId="{AF7BA058-419B-4B7A-BFE5-A9960F5CB2AC}" type="presParOf" srcId="{59487AB4-B28D-47AF-A243-0D078972A6C6}" destId="{4BD4768B-CFCA-4E0B-A3AC-4FC1EBF15BF4}" srcOrd="4" destOrd="0" presId="urn:microsoft.com/office/officeart/2018/2/layout/IconVerticalSolidList"/>
    <dgm:cxn modelId="{10EFE675-EF20-4899-90D8-503C0C290AFD}" type="presParOf" srcId="{4BD4768B-CFCA-4E0B-A3AC-4FC1EBF15BF4}" destId="{F78354EF-F209-4D50-A8C2-06448B200293}" srcOrd="0" destOrd="0" presId="urn:microsoft.com/office/officeart/2018/2/layout/IconVerticalSolidList"/>
    <dgm:cxn modelId="{9312DC7E-2712-47E3-BE86-D39C154C94C9}" type="presParOf" srcId="{4BD4768B-CFCA-4E0B-A3AC-4FC1EBF15BF4}" destId="{2ADC3AB5-C740-4811-82E5-0E9F87E633CD}" srcOrd="1" destOrd="0" presId="urn:microsoft.com/office/officeart/2018/2/layout/IconVerticalSolidList"/>
    <dgm:cxn modelId="{89A88650-92FE-4424-B5FA-A238E33E795F}" type="presParOf" srcId="{4BD4768B-CFCA-4E0B-A3AC-4FC1EBF15BF4}" destId="{301AAA6A-4A37-4C2C-8069-D30DBCD1F34D}" srcOrd="2" destOrd="0" presId="urn:microsoft.com/office/officeart/2018/2/layout/IconVerticalSolidList"/>
    <dgm:cxn modelId="{36EADD2A-0DA8-4654-BB6E-861E75DD32FE}" type="presParOf" srcId="{4BD4768B-CFCA-4E0B-A3AC-4FC1EBF15BF4}" destId="{A2B78847-2FB0-4487-94C3-EE5110135A4B}" srcOrd="3" destOrd="0" presId="urn:microsoft.com/office/officeart/2018/2/layout/IconVerticalSolidList"/>
    <dgm:cxn modelId="{2CB4D6C9-7D81-4912-B34F-2649CF01905D}" type="presParOf" srcId="{59487AB4-B28D-47AF-A243-0D078972A6C6}" destId="{54D37C25-A080-4E46-BB66-33568655E195}" srcOrd="5" destOrd="0" presId="urn:microsoft.com/office/officeart/2018/2/layout/IconVerticalSolidList"/>
    <dgm:cxn modelId="{9E860CD2-2848-45D3-BFB7-D2EC5C001A30}" type="presParOf" srcId="{59487AB4-B28D-47AF-A243-0D078972A6C6}" destId="{6897A21E-8B57-475E-AB8F-D08759C64646}" srcOrd="6" destOrd="0" presId="urn:microsoft.com/office/officeart/2018/2/layout/IconVerticalSolidList"/>
    <dgm:cxn modelId="{B7E78192-51F6-47EC-BA85-9CDB8201A1CC}" type="presParOf" srcId="{6897A21E-8B57-475E-AB8F-D08759C64646}" destId="{A9C91F75-E310-4D7B-9CE5-F51357B78987}" srcOrd="0" destOrd="0" presId="urn:microsoft.com/office/officeart/2018/2/layout/IconVerticalSolidList"/>
    <dgm:cxn modelId="{E9E87EC0-3C91-44C0-A754-8346CD939D4F}" type="presParOf" srcId="{6897A21E-8B57-475E-AB8F-D08759C64646}" destId="{3E2B368D-D4D2-4C6F-8D89-A34A3657B804}" srcOrd="1" destOrd="0" presId="urn:microsoft.com/office/officeart/2018/2/layout/IconVerticalSolidList"/>
    <dgm:cxn modelId="{8C7AEA00-7F84-4A25-B63A-839AA796A971}" type="presParOf" srcId="{6897A21E-8B57-475E-AB8F-D08759C64646}" destId="{C1CC14D4-4B40-42BB-AAAB-91F65E7AAE4F}" srcOrd="2" destOrd="0" presId="urn:microsoft.com/office/officeart/2018/2/layout/IconVerticalSolidList"/>
    <dgm:cxn modelId="{AC5C7993-9201-42B4-B508-BE5A724A5FBB}" type="presParOf" srcId="{6897A21E-8B57-475E-AB8F-D08759C64646}" destId="{9FAE1BB3-24D2-4612-A66C-E175DB24C5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4FB1F-B838-41BE-827D-C4C8FBBA4317}">
      <dsp:nvSpPr>
        <dsp:cNvPr id="0" name=""/>
        <dsp:cNvSpPr/>
      </dsp:nvSpPr>
      <dsp:spPr>
        <a:xfrm>
          <a:off x="0" y="1334691"/>
          <a:ext cx="73570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990" tIns="333248" rIns="5709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Especially Lifespan and multi-generation Studies</a:t>
          </a:r>
        </a:p>
      </dsp:txBody>
      <dsp:txXfrm>
        <a:off x="0" y="1334691"/>
        <a:ext cx="7357067" cy="680400"/>
      </dsp:txXfrm>
    </dsp:sp>
    <dsp:sp modelId="{CAEC4597-F127-4EC1-837C-6D268D6BFE38}">
      <dsp:nvSpPr>
        <dsp:cNvPr id="0" name=""/>
        <dsp:cNvSpPr/>
      </dsp:nvSpPr>
      <dsp:spPr>
        <a:xfrm>
          <a:off x="367853" y="1098531"/>
          <a:ext cx="5149946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56" tIns="0" rIns="1946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Longitudinal Research Questions </a:t>
          </a:r>
        </a:p>
      </dsp:txBody>
      <dsp:txXfrm>
        <a:off x="390910" y="1121588"/>
        <a:ext cx="5103832" cy="426206"/>
      </dsp:txXfrm>
    </dsp:sp>
    <dsp:sp modelId="{34DA99ED-C849-48A5-A613-7994932A0C86}">
      <dsp:nvSpPr>
        <dsp:cNvPr id="0" name=""/>
        <dsp:cNvSpPr/>
      </dsp:nvSpPr>
      <dsp:spPr>
        <a:xfrm>
          <a:off x="0" y="2337651"/>
          <a:ext cx="73570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701873"/>
              <a:satOff val="338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990" tIns="333248" rIns="5709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High dimensional developmental studies</a:t>
          </a:r>
        </a:p>
      </dsp:txBody>
      <dsp:txXfrm>
        <a:off x="0" y="2337651"/>
        <a:ext cx="7357067" cy="680400"/>
      </dsp:txXfrm>
    </dsp:sp>
    <dsp:sp modelId="{8EF7E23B-06E6-481B-B88E-B8A7D169C727}">
      <dsp:nvSpPr>
        <dsp:cNvPr id="0" name=""/>
        <dsp:cNvSpPr/>
      </dsp:nvSpPr>
      <dsp:spPr>
        <a:xfrm>
          <a:off x="367853" y="2101491"/>
          <a:ext cx="5149946" cy="472320"/>
        </a:xfrm>
        <a:prstGeom prst="roundRect">
          <a:avLst/>
        </a:prstGeom>
        <a:gradFill rotWithShape="0">
          <a:gsLst>
            <a:gs pos="0">
              <a:schemeClr val="accent5">
                <a:hueOff val="1701873"/>
                <a:satOff val="338"/>
                <a:lumOff val="-1699"/>
                <a:alphaOff val="0"/>
                <a:tint val="96000"/>
                <a:lumMod val="104000"/>
              </a:schemeClr>
            </a:gs>
            <a:gs pos="100000">
              <a:schemeClr val="accent5">
                <a:hueOff val="1701873"/>
                <a:satOff val="338"/>
                <a:lumOff val="-169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56" tIns="0" rIns="1946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Biopsychosocial &amp; Contextual Models</a:t>
          </a:r>
        </a:p>
      </dsp:txBody>
      <dsp:txXfrm>
        <a:off x="390910" y="2124548"/>
        <a:ext cx="5103832" cy="426206"/>
      </dsp:txXfrm>
    </dsp:sp>
    <dsp:sp modelId="{0D0B7348-A829-4329-AB7B-B0A177F04EB9}">
      <dsp:nvSpPr>
        <dsp:cNvPr id="0" name=""/>
        <dsp:cNvSpPr/>
      </dsp:nvSpPr>
      <dsp:spPr>
        <a:xfrm>
          <a:off x="0" y="3340611"/>
          <a:ext cx="73570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403745"/>
              <a:satOff val="675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990" tIns="333248" rIns="5709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different kind of mixed-method</a:t>
          </a:r>
        </a:p>
      </dsp:txBody>
      <dsp:txXfrm>
        <a:off x="0" y="3340611"/>
        <a:ext cx="7357067" cy="680400"/>
      </dsp:txXfrm>
    </dsp:sp>
    <dsp:sp modelId="{C82CC43B-20CA-40BF-9716-8F75A810949D}">
      <dsp:nvSpPr>
        <dsp:cNvPr id="0" name=""/>
        <dsp:cNvSpPr/>
      </dsp:nvSpPr>
      <dsp:spPr>
        <a:xfrm>
          <a:off x="367853" y="3104451"/>
          <a:ext cx="5149946" cy="472320"/>
        </a:xfrm>
        <a:prstGeom prst="roundRect">
          <a:avLst/>
        </a:prstGeom>
        <a:gradFill rotWithShape="0">
          <a:gsLst>
            <a:gs pos="0">
              <a:schemeClr val="accent5">
                <a:hueOff val="3403745"/>
                <a:satOff val="675"/>
                <a:lumOff val="-3399"/>
                <a:alphaOff val="0"/>
                <a:tint val="96000"/>
                <a:lumMod val="104000"/>
              </a:schemeClr>
            </a:gs>
            <a:gs pos="100000">
              <a:schemeClr val="accent5">
                <a:hueOff val="3403745"/>
                <a:satOff val="675"/>
                <a:lumOff val="-339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56" tIns="0" rIns="1946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Integrating Broad Science and Narrow Science</a:t>
          </a:r>
        </a:p>
      </dsp:txBody>
      <dsp:txXfrm>
        <a:off x="390910" y="3127508"/>
        <a:ext cx="5103832" cy="426206"/>
      </dsp:txXfrm>
    </dsp:sp>
    <dsp:sp modelId="{DB3F11D6-77E9-4563-B249-319A1E2FB799}">
      <dsp:nvSpPr>
        <dsp:cNvPr id="0" name=""/>
        <dsp:cNvSpPr/>
      </dsp:nvSpPr>
      <dsp:spPr>
        <a:xfrm>
          <a:off x="0" y="4343572"/>
          <a:ext cx="735706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5105618"/>
              <a:satOff val="1013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990" tIns="333248" rIns="5709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Within-study replications </a:t>
          </a:r>
        </a:p>
      </dsp:txBody>
      <dsp:txXfrm>
        <a:off x="0" y="4343572"/>
        <a:ext cx="7357067" cy="680400"/>
      </dsp:txXfrm>
    </dsp:sp>
    <dsp:sp modelId="{E52BCC18-DAFB-4970-90CD-440BE360AA5F}">
      <dsp:nvSpPr>
        <dsp:cNvPr id="0" name=""/>
        <dsp:cNvSpPr/>
      </dsp:nvSpPr>
      <dsp:spPr>
        <a:xfrm>
          <a:off x="367853" y="4107412"/>
          <a:ext cx="5149946" cy="472320"/>
        </a:xfrm>
        <a:prstGeom prst="roundRect">
          <a:avLst/>
        </a:prstGeom>
        <a:gradFill rotWithShape="0">
          <a:gsLst>
            <a:gs pos="0">
              <a:schemeClr val="accent5">
                <a:hueOff val="5105618"/>
                <a:satOff val="1013"/>
                <a:lumOff val="-5098"/>
                <a:alphaOff val="0"/>
                <a:tint val="96000"/>
                <a:lumMod val="104000"/>
              </a:schemeClr>
            </a:gs>
            <a:gs pos="100000">
              <a:schemeClr val="accent5">
                <a:hueOff val="5105618"/>
                <a:satOff val="1013"/>
                <a:lumOff val="-509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56" tIns="0" rIns="1946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Rigorous Theory Testing </a:t>
          </a:r>
        </a:p>
      </dsp:txBody>
      <dsp:txXfrm>
        <a:off x="390910" y="4130469"/>
        <a:ext cx="5103832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A335B-3309-4C5A-AC5D-152EDF660160}">
      <dsp:nvSpPr>
        <dsp:cNvPr id="0" name=""/>
        <dsp:cNvSpPr/>
      </dsp:nvSpPr>
      <dsp:spPr>
        <a:xfrm>
          <a:off x="1405864" y="1439"/>
          <a:ext cx="4638517" cy="14753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" tIns="374730" rIns="90000" bIns="3747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Trade-off between large data sets with broad sets of measures and targeted studies designed to answer narrow questions</a:t>
          </a:r>
        </a:p>
      </dsp:txBody>
      <dsp:txXfrm>
        <a:off x="1405864" y="1439"/>
        <a:ext cx="4638517" cy="1475316"/>
      </dsp:txXfrm>
    </dsp:sp>
    <dsp:sp modelId="{33103D4B-8103-4290-901F-AC4DE17B171A}">
      <dsp:nvSpPr>
        <dsp:cNvPr id="0" name=""/>
        <dsp:cNvSpPr/>
      </dsp:nvSpPr>
      <dsp:spPr>
        <a:xfrm>
          <a:off x="1750" y="1439"/>
          <a:ext cx="1404114" cy="14753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64" tIns="145728" rIns="61364" bIns="1457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Balance of Breadth and Depth</a:t>
          </a:r>
        </a:p>
      </dsp:txBody>
      <dsp:txXfrm>
        <a:off x="1750" y="1439"/>
        <a:ext cx="1404114" cy="1475316"/>
      </dsp:txXfrm>
    </dsp:sp>
    <dsp:sp modelId="{09187DE7-5056-4782-8F7F-839F9AF1D890}">
      <dsp:nvSpPr>
        <dsp:cNvPr id="0" name=""/>
        <dsp:cNvSpPr/>
      </dsp:nvSpPr>
      <dsp:spPr>
        <a:xfrm>
          <a:off x="1405864" y="1565274"/>
          <a:ext cx="4638517" cy="1475316"/>
        </a:xfrm>
        <a:prstGeom prst="rect">
          <a:avLst/>
        </a:prstGeom>
        <a:solidFill>
          <a:schemeClr val="accent5">
            <a:tint val="40000"/>
            <a:alpha val="90000"/>
            <a:hueOff val="2877952"/>
            <a:satOff val="-404"/>
            <a:lumOff val="-42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877952"/>
              <a:satOff val="-404"/>
              <a:lumOff val="-4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" tIns="374730" rIns="90000" bIns="3747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Large Archival data set can answer big questions </a:t>
          </a:r>
        </a:p>
      </dsp:txBody>
      <dsp:txXfrm>
        <a:off x="1405864" y="1565274"/>
        <a:ext cx="4638517" cy="1475316"/>
      </dsp:txXfrm>
    </dsp:sp>
    <dsp:sp modelId="{1A175AD9-B859-4F3D-8DB5-E5F9FAF147C1}">
      <dsp:nvSpPr>
        <dsp:cNvPr id="0" name=""/>
        <dsp:cNvSpPr/>
      </dsp:nvSpPr>
      <dsp:spPr>
        <a:xfrm>
          <a:off x="1750" y="1565274"/>
          <a:ext cx="1404114" cy="1475316"/>
        </a:xfrm>
        <a:prstGeom prst="rect">
          <a:avLst/>
        </a:prstGeom>
        <a:gradFill rotWithShape="0">
          <a:gsLst>
            <a:gs pos="0">
              <a:schemeClr val="accent5">
                <a:hueOff val="2552809"/>
                <a:satOff val="507"/>
                <a:lumOff val="-2549"/>
                <a:alphaOff val="0"/>
                <a:tint val="96000"/>
                <a:lumMod val="104000"/>
              </a:schemeClr>
            </a:gs>
            <a:gs pos="100000">
              <a:schemeClr val="accent5">
                <a:hueOff val="2552809"/>
                <a:satOff val="507"/>
                <a:lumOff val="-2549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552809"/>
              <a:satOff val="507"/>
              <a:lumOff val="-2549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64" tIns="145728" rIns="61364" bIns="1457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Overarching Context</a:t>
          </a:r>
        </a:p>
      </dsp:txBody>
      <dsp:txXfrm>
        <a:off x="1750" y="1565274"/>
        <a:ext cx="1404114" cy="1475316"/>
      </dsp:txXfrm>
    </dsp:sp>
    <dsp:sp modelId="{BF9DA510-B920-4DBE-A530-23741BBA0CCE}">
      <dsp:nvSpPr>
        <dsp:cNvPr id="0" name=""/>
        <dsp:cNvSpPr/>
      </dsp:nvSpPr>
      <dsp:spPr>
        <a:xfrm>
          <a:off x="1405864" y="3129110"/>
          <a:ext cx="4638517" cy="1475316"/>
        </a:xfrm>
        <a:prstGeom prst="rect">
          <a:avLst/>
        </a:prstGeom>
        <a:solidFill>
          <a:schemeClr val="accent5">
            <a:tint val="40000"/>
            <a:alpha val="90000"/>
            <a:hueOff val="5755904"/>
            <a:satOff val="-808"/>
            <a:lumOff val="-84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5755904"/>
              <a:satOff val="-808"/>
              <a:lumOff val="-8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00" tIns="374730" rIns="90000" bIns="3747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Inform individual studies to drill down into more nuanced questions.</a:t>
          </a:r>
        </a:p>
      </dsp:txBody>
      <dsp:txXfrm>
        <a:off x="1405864" y="3129110"/>
        <a:ext cx="4638517" cy="1475316"/>
      </dsp:txXfrm>
    </dsp:sp>
    <dsp:sp modelId="{B7D7CC33-9773-4D09-B8F9-47AD320C38F1}">
      <dsp:nvSpPr>
        <dsp:cNvPr id="0" name=""/>
        <dsp:cNvSpPr/>
      </dsp:nvSpPr>
      <dsp:spPr>
        <a:xfrm>
          <a:off x="1750" y="3129110"/>
          <a:ext cx="1404114" cy="1475316"/>
        </a:xfrm>
        <a:prstGeom prst="rect">
          <a:avLst/>
        </a:prstGeom>
        <a:gradFill rotWithShape="0">
          <a:gsLst>
            <a:gs pos="0">
              <a:schemeClr val="accent5">
                <a:hueOff val="5105618"/>
                <a:satOff val="1013"/>
                <a:lumOff val="-5098"/>
                <a:alphaOff val="0"/>
                <a:tint val="96000"/>
                <a:lumMod val="104000"/>
              </a:schemeClr>
            </a:gs>
            <a:gs pos="100000">
              <a:schemeClr val="accent5">
                <a:hueOff val="5105618"/>
                <a:satOff val="1013"/>
                <a:lumOff val="-5098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5105618"/>
              <a:satOff val="1013"/>
              <a:lumOff val="-5098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364" tIns="145728" rIns="61364" bIns="1457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Nuanced Findings</a:t>
          </a:r>
        </a:p>
      </dsp:txBody>
      <dsp:txXfrm>
        <a:off x="1750" y="3129110"/>
        <a:ext cx="1404114" cy="1475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19DB-B056-46F6-90FC-B1F5983BD374}">
      <dsp:nvSpPr>
        <dsp:cNvPr id="0" name=""/>
        <dsp:cNvSpPr/>
      </dsp:nvSpPr>
      <dsp:spPr>
        <a:xfrm>
          <a:off x="0" y="178534"/>
          <a:ext cx="7663069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Objectives:</a:t>
          </a:r>
        </a:p>
      </dsp:txBody>
      <dsp:txXfrm>
        <a:off x="24588" y="203122"/>
        <a:ext cx="7613893" cy="454509"/>
      </dsp:txXfrm>
    </dsp:sp>
    <dsp:sp modelId="{5184B7BF-B8B9-4079-AC8C-D282D7C2C72C}">
      <dsp:nvSpPr>
        <dsp:cNvPr id="0" name=""/>
        <dsp:cNvSpPr/>
      </dsp:nvSpPr>
      <dsp:spPr>
        <a:xfrm>
          <a:off x="0" y="682219"/>
          <a:ext cx="7663069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3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 improve our understanding of the causal processes involved in becoming a user or abuser of alcohol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24"/>
            </a:spcAft>
            <a:buChar char="•"/>
          </a:pPr>
          <a:r>
            <a:rPr lang="en-US" sz="1600" kern="1200" dirty="0"/>
            <a:t>to improve upon methods of statistical analysis of longitudinal data in exploring causal processes. </a:t>
          </a:r>
        </a:p>
      </dsp:txBody>
      <dsp:txXfrm>
        <a:off x="0" y="682219"/>
        <a:ext cx="7663069" cy="1021545"/>
      </dsp:txXfrm>
    </dsp:sp>
    <dsp:sp modelId="{0DB6648B-382C-40B4-88FE-6706F4FB41D0}">
      <dsp:nvSpPr>
        <dsp:cNvPr id="0" name=""/>
        <dsp:cNvSpPr/>
      </dsp:nvSpPr>
      <dsp:spPr>
        <a:xfrm>
          <a:off x="0" y="1703764"/>
          <a:ext cx="7663069" cy="503685"/>
        </a:xfrm>
        <a:prstGeom prst="roundRect">
          <a:avLst/>
        </a:prstGeom>
        <a:gradFill rotWithShape="0">
          <a:gsLst>
            <a:gs pos="0">
              <a:schemeClr val="accent2">
                <a:hueOff val="2404054"/>
                <a:satOff val="-1604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2404054"/>
                <a:satOff val="-1604"/>
                <a:lumOff val="-88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Method:</a:t>
          </a:r>
        </a:p>
      </dsp:txBody>
      <dsp:txXfrm>
        <a:off x="24588" y="1728352"/>
        <a:ext cx="7613893" cy="454509"/>
      </dsp:txXfrm>
    </dsp:sp>
    <dsp:sp modelId="{E6CDFE49-C0CE-41A9-ACAF-A9F65C712A82}">
      <dsp:nvSpPr>
        <dsp:cNvPr id="0" name=""/>
        <dsp:cNvSpPr/>
      </dsp:nvSpPr>
      <dsp:spPr>
        <a:xfrm>
          <a:off x="0" y="2207449"/>
          <a:ext cx="7663069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3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conducted on seven existing longitudinal data sets,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each with four or more waves of data collected from youth between the ages of 10 and 25.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Test and replicate hypotheses regarding causal processes using the framework of an integrative theory of behavior onset and change developed by these investigators, the Theory of Triadic Influence (TTI). </a:t>
          </a:r>
        </a:p>
      </dsp:txBody>
      <dsp:txXfrm>
        <a:off x="0" y="2207449"/>
        <a:ext cx="7663069" cy="1521450"/>
      </dsp:txXfrm>
    </dsp:sp>
    <dsp:sp modelId="{74BD7A0F-923F-4385-A07A-08CBC2BCCCBF}">
      <dsp:nvSpPr>
        <dsp:cNvPr id="0" name=""/>
        <dsp:cNvSpPr/>
      </dsp:nvSpPr>
      <dsp:spPr>
        <a:xfrm>
          <a:off x="0" y="3728899"/>
          <a:ext cx="7663069" cy="503685"/>
        </a:xfrm>
        <a:prstGeom prst="roundRect">
          <a:avLst/>
        </a:prstGeom>
        <a:gradFill rotWithShape="0">
          <a:gsLst>
            <a:gs pos="0">
              <a:schemeClr val="accent2">
                <a:hueOff val="4808107"/>
                <a:satOff val="-3208"/>
                <a:lumOff val="-1765"/>
                <a:alphaOff val="0"/>
                <a:tint val="96000"/>
                <a:lumMod val="104000"/>
              </a:schemeClr>
            </a:gs>
            <a:gs pos="100000">
              <a:schemeClr val="accent2">
                <a:hueOff val="4808107"/>
                <a:satOff val="-3208"/>
                <a:lumOff val="-176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Advantages:</a:t>
          </a:r>
        </a:p>
      </dsp:txBody>
      <dsp:txXfrm>
        <a:off x="24588" y="3753487"/>
        <a:ext cx="7613893" cy="454509"/>
      </dsp:txXfrm>
    </dsp:sp>
    <dsp:sp modelId="{F4F07A41-F14A-40F0-9A70-21558A79CBB2}">
      <dsp:nvSpPr>
        <dsp:cNvPr id="0" name=""/>
        <dsp:cNvSpPr/>
      </dsp:nvSpPr>
      <dsp:spPr>
        <a:xfrm>
          <a:off x="0" y="4232584"/>
          <a:ext cx="7663069" cy="199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30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enables replication of tests and contrasts of the most important of the existing theories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incorporates a wider range of predictor variables than any other single study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includes data from multiple ethnically and socioeconomically diverse samples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Allows for sophisticated analytical techniques to examine mediating, moderating and feedback relationships</a:t>
          </a:r>
        </a:p>
      </dsp:txBody>
      <dsp:txXfrm>
        <a:off x="0" y="4232584"/>
        <a:ext cx="7663069" cy="1999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03801-AFDF-41AD-AA5E-2C1442DB0843}">
      <dsp:nvSpPr>
        <dsp:cNvPr id="0" name=""/>
        <dsp:cNvSpPr/>
      </dsp:nvSpPr>
      <dsp:spPr>
        <a:xfrm>
          <a:off x="0" y="1911"/>
          <a:ext cx="6046132" cy="9688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B44EA-7E0E-462C-BD28-2DCA202FDB51}">
      <dsp:nvSpPr>
        <dsp:cNvPr id="0" name=""/>
        <dsp:cNvSpPr/>
      </dsp:nvSpPr>
      <dsp:spPr>
        <a:xfrm>
          <a:off x="293077" y="219903"/>
          <a:ext cx="532868" cy="5328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58AFF-CC3E-42AD-B450-E8154492E7A9}">
      <dsp:nvSpPr>
        <dsp:cNvPr id="0" name=""/>
        <dsp:cNvSpPr/>
      </dsp:nvSpPr>
      <dsp:spPr>
        <a:xfrm>
          <a:off x="1119023" y="1911"/>
          <a:ext cx="4927109" cy="96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7" tIns="102537" rIns="102537" bIns="1025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3"/>
            </a:rPr>
            <a:t>ICPSR Inter-University Consortium for Political and Social Research</a:t>
          </a:r>
          <a:endParaRPr lang="en-US" sz="2200" kern="1200" dirty="0"/>
        </a:p>
      </dsp:txBody>
      <dsp:txXfrm>
        <a:off x="1119023" y="1911"/>
        <a:ext cx="4927109" cy="968851"/>
      </dsp:txXfrm>
    </dsp:sp>
    <dsp:sp modelId="{594B3444-0994-4BEE-845C-A47696ACD364}">
      <dsp:nvSpPr>
        <dsp:cNvPr id="0" name=""/>
        <dsp:cNvSpPr/>
      </dsp:nvSpPr>
      <dsp:spPr>
        <a:xfrm>
          <a:off x="0" y="1212975"/>
          <a:ext cx="6046132" cy="9688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5654-83E6-432A-9D6F-6305DE25481D}">
      <dsp:nvSpPr>
        <dsp:cNvPr id="0" name=""/>
        <dsp:cNvSpPr/>
      </dsp:nvSpPr>
      <dsp:spPr>
        <a:xfrm>
          <a:off x="293077" y="1430967"/>
          <a:ext cx="532868" cy="5328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0D2FA-C893-4531-A05E-1180B3E0C5CF}">
      <dsp:nvSpPr>
        <dsp:cNvPr id="0" name=""/>
        <dsp:cNvSpPr/>
      </dsp:nvSpPr>
      <dsp:spPr>
        <a:xfrm>
          <a:off x="1119023" y="1212975"/>
          <a:ext cx="4927109" cy="96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7" tIns="102537" rIns="102537" bIns="1025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6"/>
            </a:rPr>
            <a:t>Murray Center </a:t>
          </a:r>
          <a:endParaRPr lang="en-US" sz="2200" kern="1200"/>
        </a:p>
      </dsp:txBody>
      <dsp:txXfrm>
        <a:off x="1119023" y="1212975"/>
        <a:ext cx="4927109" cy="968851"/>
      </dsp:txXfrm>
    </dsp:sp>
    <dsp:sp modelId="{F78354EF-F209-4D50-A8C2-06448B200293}">
      <dsp:nvSpPr>
        <dsp:cNvPr id="0" name=""/>
        <dsp:cNvSpPr/>
      </dsp:nvSpPr>
      <dsp:spPr>
        <a:xfrm>
          <a:off x="0" y="2424039"/>
          <a:ext cx="6046132" cy="9688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C3AB5-C740-4811-82E5-0E9F87E633CD}">
      <dsp:nvSpPr>
        <dsp:cNvPr id="0" name=""/>
        <dsp:cNvSpPr/>
      </dsp:nvSpPr>
      <dsp:spPr>
        <a:xfrm>
          <a:off x="293077" y="2642030"/>
          <a:ext cx="532868" cy="5328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78847-2FB0-4487-94C3-EE5110135A4B}">
      <dsp:nvSpPr>
        <dsp:cNvPr id="0" name=""/>
        <dsp:cNvSpPr/>
      </dsp:nvSpPr>
      <dsp:spPr>
        <a:xfrm>
          <a:off x="1119023" y="2424039"/>
          <a:ext cx="4927109" cy="96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7" tIns="102537" rIns="102537" bIns="1025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9"/>
            </a:rPr>
            <a:t>Carolina Population Institute</a:t>
          </a:r>
          <a:endParaRPr lang="en-US" sz="2200" kern="1200"/>
        </a:p>
      </dsp:txBody>
      <dsp:txXfrm>
        <a:off x="1119023" y="2424039"/>
        <a:ext cx="4927109" cy="968851"/>
      </dsp:txXfrm>
    </dsp:sp>
    <dsp:sp modelId="{A9C91F75-E310-4D7B-9CE5-F51357B78987}">
      <dsp:nvSpPr>
        <dsp:cNvPr id="0" name=""/>
        <dsp:cNvSpPr/>
      </dsp:nvSpPr>
      <dsp:spPr>
        <a:xfrm>
          <a:off x="0" y="3635103"/>
          <a:ext cx="6046132" cy="9688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B368D-D4D2-4C6F-8D89-A34A3657B804}">
      <dsp:nvSpPr>
        <dsp:cNvPr id="0" name=""/>
        <dsp:cNvSpPr/>
      </dsp:nvSpPr>
      <dsp:spPr>
        <a:xfrm>
          <a:off x="293077" y="3853094"/>
          <a:ext cx="532868" cy="53286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1BB3-24D2-4612-A66C-E175DB24C5FC}">
      <dsp:nvSpPr>
        <dsp:cNvPr id="0" name=""/>
        <dsp:cNvSpPr/>
      </dsp:nvSpPr>
      <dsp:spPr>
        <a:xfrm>
          <a:off x="1119023" y="3635103"/>
          <a:ext cx="4927109" cy="96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7" tIns="102537" rIns="102537" bIns="10253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12"/>
            </a:rPr>
            <a:t>Traumatic Brain Injury National Data and Statistical Center</a:t>
          </a:r>
          <a:endParaRPr lang="en-US" sz="2200" kern="1200"/>
        </a:p>
      </dsp:txBody>
      <dsp:txXfrm>
        <a:off x="1119023" y="3635103"/>
        <a:ext cx="4927109" cy="968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AEDE-D2D5-4917-AD1B-D8E90F672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the questions you ever wanted to ask, but did not have the data to answer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C6DDF-C4E2-4227-9026-4D36BBDB4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Secondary Data Sources in Social 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377161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2D87-7B42-4DD3-A79C-03C1624E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Integrating Broad Science and Narrow Science</a:t>
            </a:r>
            <a:br>
              <a:rPr lang="en-US" sz="3400"/>
            </a:br>
            <a:endParaRPr lang="en-US" sz="3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7621F-3E53-4946-844E-C51246BF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64FE9-0F66-460B-89A3-79E9789ED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BA25F-9778-4AAE-BA46-C1D8CB68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6CDD70-FD50-4E34-94E8-47089729F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145241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65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B217-D64A-4167-87E1-226A825E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93" y="639417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Findings from Michigan Foster Care Policy Study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A00CA1-99BE-482A-94CE-C55CB575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27" y="536713"/>
            <a:ext cx="7991462" cy="593366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1627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3EEA-5C66-4A80-BADA-26078D82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rgbClr val="BFBFBF"/>
                </a:solidFill>
              </a:rPr>
              <a:t>Impact of Michigan foster care policy on child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7B7F-E93C-4A7B-8E27-EE80DAD0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en-US" dirty="0"/>
              <a:t>National Survey of Child and Adolescent Well-Being (NSCAW)</a:t>
            </a:r>
          </a:p>
          <a:p>
            <a:pPr lvl="1"/>
            <a:r>
              <a:rPr lang="en-US" dirty="0"/>
              <a:t>Part of the National Data Archive on Child Abuse and Neglect (NDACAN)</a:t>
            </a:r>
          </a:p>
          <a:p>
            <a:pPr lvl="1"/>
            <a:r>
              <a:rPr lang="en-US" dirty="0"/>
              <a:t>n≈5,500 children aged (0-14yrs), 5 waves of data collection</a:t>
            </a:r>
          </a:p>
          <a:p>
            <a:pPr lvl="1"/>
            <a:r>
              <a:rPr lang="en-US" dirty="0"/>
              <a:t>Assessment Domains:</a:t>
            </a:r>
          </a:p>
          <a:p>
            <a:pPr lvl="1"/>
            <a:r>
              <a:rPr lang="en-US" dirty="0"/>
              <a:t>Cognitive, School Achievement, Language &amp; Communication, Mental Health, Vinland Adaptive Skills, Socioemotional Development, Maltreatment, Child home and peer environment, school environment, Neighborhood factors </a:t>
            </a:r>
          </a:p>
        </p:txBody>
      </p:sp>
    </p:spTree>
    <p:extLst>
      <p:ext uri="{BB962C8B-B14F-4D97-AF65-F5344CB8AC3E}">
        <p14:creationId xmlns:p14="http://schemas.microsoft.com/office/powerpoint/2010/main" val="3734341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AE7D-B7F0-449D-8DE0-CAD0147F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10" y="5538131"/>
            <a:ext cx="9859708" cy="119687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/>
              <a:t>Stacks &amp; Partridge, 2011 </a:t>
            </a:r>
            <a:br>
              <a:rPr lang="en-US" sz="1800" dirty="0"/>
            </a:br>
            <a:r>
              <a:rPr lang="en-US" sz="1800" dirty="0"/>
              <a:t>JIMH: </a:t>
            </a:r>
            <a:r>
              <a:rPr lang="en-US" sz="1800" i="1" dirty="0"/>
              <a:t>INFANTS PLACED IN FOSTER CARE PRIOR TO THEIR</a:t>
            </a:r>
            <a:br>
              <a:rPr lang="en-US" sz="1800" i="1" dirty="0"/>
            </a:br>
            <a:r>
              <a:rPr lang="en-US" sz="1800" i="1" dirty="0"/>
              <a:t>FIRST BIRTHDAY: DIFFERENCES IN KIN AND</a:t>
            </a:r>
            <a:br>
              <a:rPr lang="en-US" sz="1800" i="1" dirty="0"/>
            </a:br>
            <a:r>
              <a:rPr lang="en-US" sz="1800" i="1" dirty="0"/>
              <a:t>NONKIN PLACEMENTS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82FF64-FD7B-47A1-AA54-67F7274D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70" y="210930"/>
            <a:ext cx="6611705" cy="58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 are the context Differences?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F54C474-5E7D-6A4B-A7FE-15659B06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067" y="936834"/>
            <a:ext cx="7766709" cy="445959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3665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71A028-026D-43DF-A184-6F9045B45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85634" y="1111590"/>
            <a:ext cx="0" cy="22956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AE2C4-542E-463C-BBD7-09C19618E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20507" y="1111590"/>
            <a:ext cx="0" cy="22956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oundRect">
            <a:avLst>
              <a:gd name="adj" fmla="val 5576"/>
            </a:avLst>
          </a:prstGeom>
          <a:solidFill>
            <a:srgbClr val="5F2F6C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CEFDB-5FB1-4519-8748-A7D73AF4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14" y="4708310"/>
            <a:ext cx="9754476" cy="953813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n w="3175" cmpd="sng">
                  <a:solidFill>
                    <a:schemeClr val="accent1"/>
                  </a:solidFill>
                </a:ln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Differences in Child, Family, </a:t>
            </a:r>
            <a:br>
              <a:rPr lang="en-US" sz="3000" dirty="0">
                <a:ln w="3175" cmpd="sng">
                  <a:solidFill>
                    <a:schemeClr val="accent1"/>
                  </a:solidFill>
                </a:ln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000" dirty="0">
                <a:ln w="3175" cmpd="sng">
                  <a:solidFill>
                    <a:schemeClr val="accent1"/>
                  </a:solidFill>
                </a:ln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&amp; Neighborhood 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66155-3B4F-4A8A-A69D-AD88B065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066" y="247905"/>
            <a:ext cx="3555918" cy="388624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7000AD-0486-45B0-A4CE-0DFC5CD7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54" y="463238"/>
            <a:ext cx="4033241" cy="3592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E1EBF-07FC-47BB-B87F-31F36901D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724" y="1043165"/>
            <a:ext cx="4074124" cy="252131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BBA364-9968-4FFB-B4BF-D507B017F94F}"/>
              </a:ext>
            </a:extLst>
          </p:cNvPr>
          <p:cNvSpPr/>
          <p:nvPr/>
        </p:nvSpPr>
        <p:spPr>
          <a:xfrm>
            <a:off x="8168640" y="1981200"/>
            <a:ext cx="3271520" cy="223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045E89-6DB0-47E2-B490-7C70367EA19E}"/>
              </a:ext>
            </a:extLst>
          </p:cNvPr>
          <p:cNvSpPr/>
          <p:nvPr/>
        </p:nvSpPr>
        <p:spPr>
          <a:xfrm>
            <a:off x="9961880" y="3093720"/>
            <a:ext cx="1864354" cy="243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67915-F9EB-4915-B34B-315FA36DB045}"/>
              </a:ext>
            </a:extLst>
          </p:cNvPr>
          <p:cNvSpPr/>
          <p:nvPr/>
        </p:nvSpPr>
        <p:spPr>
          <a:xfrm>
            <a:off x="4490720" y="3713480"/>
            <a:ext cx="2722880" cy="27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7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7743D-F739-45D5-AEF8-1E12A66F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Rigorous Theory Testing </a:t>
            </a:r>
            <a:br>
              <a:rPr lang="en-US" dirty="0">
                <a:solidFill>
                  <a:srgbClr val="BFBFBF"/>
                </a:solidFill>
              </a:rPr>
            </a:b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A6CF-99D5-44FD-9354-F3FE0A06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21" y="2681658"/>
            <a:ext cx="4954587" cy="2690191"/>
          </a:xfrm>
        </p:spPr>
        <p:txBody>
          <a:bodyPr>
            <a:normAutofit/>
          </a:bodyPr>
          <a:lstStyle/>
          <a:p>
            <a:r>
              <a:rPr lang="en-US" sz="2800" dirty="0"/>
              <a:t>Using archival data to replicate Models</a:t>
            </a:r>
          </a:p>
          <a:p>
            <a:pPr lvl="1"/>
            <a:r>
              <a:rPr lang="en-US" dirty="0"/>
              <a:t>Etiology of Adolescent Substance Use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B1006-6017-44A6-914A-B6EB5455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254" y="2681658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9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B8A3-E30C-4ECC-9E17-878EED95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br>
              <a:rPr lang="en-US" sz="2500"/>
            </a:br>
            <a:r>
              <a:rPr lang="en-US" sz="2500"/>
              <a:t>Secondary Analysis of Substance Use Causal Processes </a:t>
            </a:r>
            <a:br>
              <a:rPr lang="en-US" sz="2500"/>
            </a:br>
            <a:r>
              <a:rPr lang="pt-BR" sz="2500"/>
              <a:t>NIDA:RO1 DA10306 (Brian R. Flay, PI), 1/97-11/01</a:t>
            </a:r>
            <a:br>
              <a:rPr lang="pt-BR" sz="2500"/>
            </a:br>
            <a:endParaRPr lang="en-US" sz="25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937621F-3E53-4946-844E-C51246BF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5A64FE9-0F66-460B-89A3-79E9789ED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3">
            <a:extLst>
              <a:ext uri="{FF2B5EF4-FFF2-40B4-BE49-F238E27FC236}">
                <a16:creationId xmlns:a16="http://schemas.microsoft.com/office/drawing/2014/main" id="{69DBA25F-9778-4AAE-BA46-C1D8CB68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755F86C-6E45-4F0C-A6A4-DBFE3D2A7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17841"/>
              </p:ext>
            </p:extLst>
          </p:nvPr>
        </p:nvGraphicFramePr>
        <p:xfrm>
          <a:off x="4273826" y="238539"/>
          <a:ext cx="7663069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35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56E8-5DBB-4EF9-9E0B-4D4A0E1D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21" y="-96078"/>
            <a:ext cx="5020849" cy="1368287"/>
          </a:xfrm>
        </p:spPr>
        <p:txBody>
          <a:bodyPr/>
          <a:lstStyle/>
          <a:p>
            <a:r>
              <a:rPr lang="en-US" dirty="0"/>
              <a:t>Colder et al., (2001) Health Psychology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90BD16-9027-4DCC-87F1-7287AA01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139" y="-38853"/>
            <a:ext cx="7025239" cy="68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4A95A-8380-4C8F-AEBF-8A291D8C4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53" r="-1" b="17415"/>
          <a:stretch/>
        </p:blipFill>
        <p:spPr>
          <a:xfrm>
            <a:off x="1180739" y="720348"/>
            <a:ext cx="9884439" cy="521877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FB60A0E-E1E4-4CFB-86A1-ED04CE737E94}"/>
              </a:ext>
            </a:extLst>
          </p:cNvPr>
          <p:cNvSpPr/>
          <p:nvPr/>
        </p:nvSpPr>
        <p:spPr>
          <a:xfrm>
            <a:off x="457200" y="206188"/>
            <a:ext cx="4711148" cy="1841273"/>
          </a:xfrm>
          <a:prstGeom prst="wedgeEllipseCallout">
            <a:avLst>
              <a:gd name="adj1" fmla="val 46448"/>
              <a:gd name="adj2" fmla="val 77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That is very cool, but how would I do such a thing??</a:t>
            </a:r>
          </a:p>
        </p:txBody>
      </p:sp>
    </p:spTree>
    <p:extLst>
      <p:ext uri="{BB962C8B-B14F-4D97-AF65-F5344CB8AC3E}">
        <p14:creationId xmlns:p14="http://schemas.microsoft.com/office/powerpoint/2010/main" val="267816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6012-AC95-44E3-B171-2AACC58F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400"/>
              <a:t>Repositories of Archival Data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7621F-3E53-4946-844E-C51246BF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64FE9-0F66-460B-89A3-79E9789ED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BA25F-9778-4AAE-BA46-C1D8CB68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7C016E-529B-439F-9EDA-1F31311AD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27760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79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747E-C930-4AE4-BB24-2F2EDA96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400"/>
              <a:t>Secondary Data: What is it good for?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937621F-3E53-4946-844E-C51246BF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5A64FE9-0F66-460B-89A3-79E9789ED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3">
            <a:extLst>
              <a:ext uri="{FF2B5EF4-FFF2-40B4-BE49-F238E27FC236}">
                <a16:creationId xmlns:a16="http://schemas.microsoft.com/office/drawing/2014/main" id="{69DBA25F-9778-4AAE-BA46-C1D8CB68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2373BBD-D3F3-498B-B91B-8219450D3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679407"/>
              </p:ext>
            </p:extLst>
          </p:nvPr>
        </p:nvGraphicFramePr>
        <p:xfrm>
          <a:off x="4430742" y="318053"/>
          <a:ext cx="7357067" cy="612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13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38B7DD-2F71-4D39-9EF9-3815D72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Considerations when using archival data</a:t>
            </a:r>
          </a:p>
        </p:txBody>
      </p:sp>
      <p:pic>
        <p:nvPicPr>
          <p:cNvPr id="4" name="Content Placeholder 3" descr="A picture containing light, street, sign, riding&#10;&#10;Description automatically generated">
            <a:extLst>
              <a:ext uri="{FF2B5EF4-FFF2-40B4-BE49-F238E27FC236}">
                <a16:creationId xmlns:a16="http://schemas.microsoft.com/office/drawing/2014/main" id="{B1EA2E74-A134-400A-B400-09A6D3DC4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666" b="22504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0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F16A-FB46-45DD-BBAE-61DAC20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/>
              <a:t>Lessons from experience: </a:t>
            </a:r>
            <a:br>
              <a:rPr lang="en-US"/>
            </a:br>
            <a:r>
              <a:rPr lang="en-US"/>
              <a:t>AKA I am old and have broken lots of things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FF63C-80B8-402F-873C-64574FB33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2" r="33818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B6D9-E869-4A48-8B1D-AB0040CA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dirty="0"/>
              <a:t>The data is already collected they said, This will be so fast they said…..</a:t>
            </a:r>
          </a:p>
          <a:p>
            <a:r>
              <a:rPr lang="en-US" dirty="0"/>
              <a:t>Know the answer before you ask the question </a:t>
            </a:r>
          </a:p>
          <a:p>
            <a:r>
              <a:rPr lang="en-US" dirty="0"/>
              <a:t>It is not your data (Do you know where your files are right now?)</a:t>
            </a:r>
          </a:p>
          <a:p>
            <a:r>
              <a:rPr lang="en-US" dirty="0"/>
              <a:t>Codebook </a:t>
            </a:r>
            <a:r>
              <a:rPr lang="en-US" dirty="0" err="1"/>
              <a:t>Shmozebook</a:t>
            </a:r>
            <a:endParaRPr lang="en-US" dirty="0"/>
          </a:p>
          <a:p>
            <a:r>
              <a:rPr lang="en-US" dirty="0"/>
              <a:t>Follow the Rules (and there are lots of rules)</a:t>
            </a:r>
          </a:p>
        </p:txBody>
      </p:sp>
    </p:spTree>
    <p:extLst>
      <p:ext uri="{BB962C8B-B14F-4D97-AF65-F5344CB8AC3E}">
        <p14:creationId xmlns:p14="http://schemas.microsoft.com/office/powerpoint/2010/main" val="35293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850C1-A71E-43DD-8D81-57F685A5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BFBFBF"/>
                </a:solidFill>
              </a:rPr>
              <a:t>Longitudinal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F82F-99C5-4736-9211-FEEAFCC2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r>
              <a:rPr lang="en-US" dirty="0"/>
              <a:t>Early childhood Events &amp; Adolescent / early Adulthood Outcomes</a:t>
            </a:r>
          </a:p>
          <a:p>
            <a:pPr lvl="1"/>
            <a:r>
              <a:rPr lang="en-US" dirty="0"/>
              <a:t>NICHD Study of Early Child Care</a:t>
            </a:r>
          </a:p>
        </p:txBody>
      </p:sp>
    </p:spTree>
    <p:extLst>
      <p:ext uri="{BB962C8B-B14F-4D97-AF65-F5344CB8AC3E}">
        <p14:creationId xmlns:p14="http://schemas.microsoft.com/office/powerpoint/2010/main" val="403647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AD73-9D2A-4630-8E66-0B2E65C7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5" y="107577"/>
            <a:ext cx="9320399" cy="1013012"/>
          </a:xfrm>
        </p:spPr>
        <p:txBody>
          <a:bodyPr/>
          <a:lstStyle/>
          <a:p>
            <a:r>
              <a:rPr lang="en-US" dirty="0"/>
              <a:t>NICHD-SECC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E1E8-82B7-48BF-B682-8B695B23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60" y="979771"/>
            <a:ext cx="9905998" cy="31242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Sample: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Followed conditionally random sampling plan,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included mothers who planned to work or to go to school full-time (60 percent) or part-time (20 percent) in the child's first year, as well as some who planned to stay at home with the child (20 percent),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reflected the demographic diversity (economic, educational, and ethnic) of the sites.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Both two-parent and single-parent families were included.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exclusionary criteria: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mothers younger than 18 years of age at the time of the child's birth,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families who did not anticipate remaining in the catchment area for at least 3 years, 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Children with obvious disabilities at birth or who remained in the hospital more than 7 days postpartum,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mothers not sufficiently conversant in English.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1AAC92-7178-463F-B0B7-CC459985F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05880"/>
              </p:ext>
            </p:extLst>
          </p:nvPr>
        </p:nvGraphicFramePr>
        <p:xfrm>
          <a:off x="103095" y="4962459"/>
          <a:ext cx="11985809" cy="45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49">
                  <a:extLst>
                    <a:ext uri="{9D8B030D-6E8A-4147-A177-3AD203B41FA5}">
                      <a16:colId xmlns:a16="http://schemas.microsoft.com/office/drawing/2014/main" val="1905533268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3041295965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452805328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566958122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1233137937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27739724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428818538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586819435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122504016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963894707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3331371616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1199923151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2803053895"/>
                    </a:ext>
                  </a:extLst>
                </a:gridCol>
                <a:gridCol w="713485">
                  <a:extLst>
                    <a:ext uri="{9D8B030D-6E8A-4147-A177-3AD203B41FA5}">
                      <a16:colId xmlns:a16="http://schemas.microsoft.com/office/drawing/2014/main" val="1876077651"/>
                    </a:ext>
                  </a:extLst>
                </a:gridCol>
                <a:gridCol w="732999">
                  <a:extLst>
                    <a:ext uri="{9D8B030D-6E8A-4147-A177-3AD203B41FA5}">
                      <a16:colId xmlns:a16="http://schemas.microsoft.com/office/drawing/2014/main" val="4088939914"/>
                    </a:ext>
                  </a:extLst>
                </a:gridCol>
                <a:gridCol w="708212">
                  <a:extLst>
                    <a:ext uri="{9D8B030D-6E8A-4147-A177-3AD203B41FA5}">
                      <a16:colId xmlns:a16="http://schemas.microsoft.com/office/drawing/2014/main" val="3296890936"/>
                    </a:ext>
                  </a:extLst>
                </a:gridCol>
                <a:gridCol w="699244">
                  <a:extLst>
                    <a:ext uri="{9D8B030D-6E8A-4147-A177-3AD203B41FA5}">
                      <a16:colId xmlns:a16="http://schemas.microsoft.com/office/drawing/2014/main" val="3785573331"/>
                    </a:ext>
                  </a:extLst>
                </a:gridCol>
              </a:tblGrid>
              <a:tr h="454712">
                <a:tc>
                  <a:txBody>
                    <a:bodyPr/>
                    <a:lstStyle/>
                    <a:p>
                      <a:r>
                        <a:rPr lang="en-US" sz="1200" dirty="0"/>
                        <a:t>1mo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36mo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54mo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13.5yrs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14.5yrs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8683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5C9E23-DEE3-4419-8701-2C4FF75B8867}"/>
              </a:ext>
            </a:extLst>
          </p:cNvPr>
          <p:cNvSpPr txBox="1"/>
          <p:nvPr/>
        </p:nvSpPr>
        <p:spPr>
          <a:xfrm>
            <a:off x="103095" y="4316128"/>
            <a:ext cx="238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Assessment Periods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EAA5C4A-6315-46FF-87D4-D1B9BFD2AEEA}"/>
              </a:ext>
            </a:extLst>
          </p:cNvPr>
          <p:cNvSpPr/>
          <p:nvPr/>
        </p:nvSpPr>
        <p:spPr>
          <a:xfrm rot="16200000">
            <a:off x="1498978" y="4520822"/>
            <a:ext cx="652924" cy="2714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280E0-BEC4-45D3-B15A-C8C208969BA7}"/>
              </a:ext>
            </a:extLst>
          </p:cNvPr>
          <p:cNvSpPr txBox="1"/>
          <p:nvPr/>
        </p:nvSpPr>
        <p:spPr>
          <a:xfrm>
            <a:off x="941294" y="6427694"/>
            <a:ext cx="1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70D99-998D-4A0A-9E67-9D5552871962}"/>
              </a:ext>
            </a:extLst>
          </p:cNvPr>
          <p:cNvSpPr txBox="1"/>
          <p:nvPr/>
        </p:nvSpPr>
        <p:spPr>
          <a:xfrm>
            <a:off x="3882841" y="6418729"/>
            <a:ext cx="1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4BFDBFB-F7B8-4A53-895A-51CD8135ADF9}"/>
              </a:ext>
            </a:extLst>
          </p:cNvPr>
          <p:cNvSpPr/>
          <p:nvPr/>
        </p:nvSpPr>
        <p:spPr>
          <a:xfrm rot="16200000">
            <a:off x="7460507" y="4018801"/>
            <a:ext cx="652924" cy="37181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0593B-6506-41CC-A0F8-22AB2073083C}"/>
              </a:ext>
            </a:extLst>
          </p:cNvPr>
          <p:cNvSpPr txBox="1"/>
          <p:nvPr/>
        </p:nvSpPr>
        <p:spPr>
          <a:xfrm>
            <a:off x="7047380" y="6381091"/>
            <a:ext cx="1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AA557-B232-4E7D-8E90-EA55BE354DC9}"/>
              </a:ext>
            </a:extLst>
          </p:cNvPr>
          <p:cNvSpPr txBox="1"/>
          <p:nvPr/>
        </p:nvSpPr>
        <p:spPr>
          <a:xfrm>
            <a:off x="10382252" y="6381091"/>
            <a:ext cx="1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4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6B61F58-91A6-4858-879B-AA697751E306}"/>
              </a:ext>
            </a:extLst>
          </p:cNvPr>
          <p:cNvSpPr/>
          <p:nvPr/>
        </p:nvSpPr>
        <p:spPr>
          <a:xfrm rot="16200000">
            <a:off x="10670993" y="5013881"/>
            <a:ext cx="652924" cy="17279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2D652-362D-4E43-A751-8119AE02E311}"/>
              </a:ext>
            </a:extLst>
          </p:cNvPr>
          <p:cNvSpPr txBox="1"/>
          <p:nvPr/>
        </p:nvSpPr>
        <p:spPr>
          <a:xfrm>
            <a:off x="3291169" y="429418"/>
            <a:ext cx="857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n≈ 1300, 158 datasets: analytic datasets, raw data, and supplemental files  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9536D41F-8FA5-450B-91CE-5F78400FE8E8}"/>
              </a:ext>
            </a:extLst>
          </p:cNvPr>
          <p:cNvSpPr/>
          <p:nvPr/>
        </p:nvSpPr>
        <p:spPr>
          <a:xfrm rot="16200000">
            <a:off x="4250021" y="5006435"/>
            <a:ext cx="652924" cy="17279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661DB0-0F35-4E01-BD56-7D2BF5BFD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136-735E-476A-9C00-730BE884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09600"/>
            <a:ext cx="6038768" cy="1905000"/>
          </a:xfrm>
        </p:spPr>
        <p:txBody>
          <a:bodyPr>
            <a:normAutofit/>
          </a:bodyPr>
          <a:lstStyle/>
          <a:p>
            <a:r>
              <a:rPr lang="en-US" dirty="0"/>
              <a:t>Biopsychosocial &amp; Contextual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5E789-DC1D-4AFF-94CC-048EE925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666999"/>
            <a:ext cx="5920867" cy="3373879"/>
          </a:xfrm>
        </p:spPr>
        <p:txBody>
          <a:bodyPr anchor="t">
            <a:normAutofit/>
          </a:bodyPr>
          <a:lstStyle/>
          <a:p>
            <a:r>
              <a:rPr lang="en-US" dirty="0"/>
              <a:t>Transdisciplinary Research Questions</a:t>
            </a:r>
          </a:p>
          <a:p>
            <a:pPr lvl="1"/>
            <a:r>
              <a:rPr lang="en-US" dirty="0"/>
              <a:t> e.g. Cells to Society</a:t>
            </a:r>
          </a:p>
          <a:p>
            <a:r>
              <a:rPr lang="en-US" dirty="0"/>
              <a:t>Development IN Context Questions</a:t>
            </a:r>
          </a:p>
          <a:p>
            <a:pPr lvl="1"/>
            <a:r>
              <a:rPr lang="en-US" dirty="0"/>
              <a:t>Adolescent Health Study (Add Health)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AC0E2-A334-4A65-B7FA-9BDDAD04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F377E5BF-0AB2-496A-84BF-A399CA000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7044" y="2914068"/>
            <a:ext cx="1791568" cy="1791568"/>
          </a:xfrm>
          <a:prstGeom prst="rect">
            <a:avLst/>
          </a:prstGeom>
        </p:spPr>
      </p:pic>
      <p:pic>
        <p:nvPicPr>
          <p:cNvPr id="11" name="Graphic 10" descr="City">
            <a:extLst>
              <a:ext uri="{FF2B5EF4-FFF2-40B4-BE49-F238E27FC236}">
                <a16:creationId xmlns:a16="http://schemas.microsoft.com/office/drawing/2014/main" id="{3DA54AEA-5164-4D1D-871E-E7E4E3A4A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7043" y="4935016"/>
            <a:ext cx="1791569" cy="1791569"/>
          </a:xfrm>
          <a:prstGeom prst="rect">
            <a:avLst/>
          </a:prstGeom>
        </p:spPr>
      </p:pic>
      <p:pic>
        <p:nvPicPr>
          <p:cNvPr id="9" name="Graphic 8" descr="DNA">
            <a:extLst>
              <a:ext uri="{FF2B5EF4-FFF2-40B4-BE49-F238E27FC236}">
                <a16:creationId xmlns:a16="http://schemas.microsoft.com/office/drawing/2014/main" id="{2DD889E1-E9AF-4846-A961-60134A2AD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8947802" y="541508"/>
            <a:ext cx="1831052" cy="18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89D5-0116-4F7C-832D-734F0F33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3" y="125505"/>
            <a:ext cx="7335180" cy="662771"/>
          </a:xfrm>
        </p:spPr>
        <p:txBody>
          <a:bodyPr/>
          <a:lstStyle/>
          <a:p>
            <a:r>
              <a:rPr lang="en-US" dirty="0"/>
              <a:t>Add Health Sample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56B292-0C81-4E99-AF9E-46A97C5E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153" y="1022795"/>
            <a:ext cx="8283388" cy="57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89D5-0116-4F7C-832D-734F0F33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3" y="125505"/>
            <a:ext cx="8092234" cy="1156447"/>
          </a:xfrm>
        </p:spPr>
        <p:txBody>
          <a:bodyPr/>
          <a:lstStyle/>
          <a:p>
            <a:r>
              <a:rPr lang="en-US" dirty="0"/>
              <a:t>Add Health Design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6E1381-940E-4755-9008-8530D3B2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953" y="1036042"/>
            <a:ext cx="8471647" cy="56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89D5-0116-4F7C-832D-734F0F33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3" y="125506"/>
            <a:ext cx="6767621" cy="568178"/>
          </a:xfrm>
        </p:spPr>
        <p:txBody>
          <a:bodyPr>
            <a:normAutofit fontScale="90000"/>
          </a:bodyPr>
          <a:lstStyle/>
          <a:p>
            <a:r>
              <a:rPr lang="en-US" dirty="0"/>
              <a:t>Add Health Variable Sets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CE75C6-E602-4D42-AAD3-1C04BC0D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235" y="996405"/>
            <a:ext cx="8092234" cy="57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8842-0B86-4406-AE7D-F39C1ED5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1" y="185302"/>
            <a:ext cx="8101978" cy="121674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Partridge, T. (2000).  Familial and social stress, pubertal timing, and adolescent smoking: an epigenetic approach. 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DD0B19-2F3F-4E17-963C-2CCDD44FB6EB}"/>
              </a:ext>
            </a:extLst>
          </p:cNvPr>
          <p:cNvSpPr/>
          <p:nvPr/>
        </p:nvSpPr>
        <p:spPr>
          <a:xfrm>
            <a:off x="6076287" y="3702256"/>
            <a:ext cx="1753907" cy="769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Hazard rate for onset of smoking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38AEDC-BFC2-4CEC-8DF3-96AEEEAA77FA}"/>
              </a:ext>
            </a:extLst>
          </p:cNvPr>
          <p:cNvSpPr/>
          <p:nvPr/>
        </p:nvSpPr>
        <p:spPr>
          <a:xfrm>
            <a:off x="353459" y="2851341"/>
            <a:ext cx="2474259" cy="67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 Peer Stressors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D325F-44B9-4025-B9DD-6BD72F25C67C}"/>
              </a:ext>
            </a:extLst>
          </p:cNvPr>
          <p:cNvSpPr/>
          <p:nvPr/>
        </p:nvSpPr>
        <p:spPr>
          <a:xfrm>
            <a:off x="272777" y="4599459"/>
            <a:ext cx="2474259" cy="67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 Familial Stress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54E59F-24A5-40FC-8D3B-42F01E92B1D3}"/>
              </a:ext>
            </a:extLst>
          </p:cNvPr>
          <p:cNvSpPr/>
          <p:nvPr/>
        </p:nvSpPr>
        <p:spPr>
          <a:xfrm>
            <a:off x="3263813" y="3649199"/>
            <a:ext cx="1626239" cy="875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Time1 pubertal status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C33DCE-955E-444A-846C-A316A7BE391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27718" y="3189759"/>
            <a:ext cx="750140" cy="43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A24E7B-F166-4EDB-94A3-A87014E7EA59}"/>
              </a:ext>
            </a:extLst>
          </p:cNvPr>
          <p:cNvCxnSpPr>
            <a:cxnSpLocks/>
          </p:cNvCxnSpPr>
          <p:nvPr/>
        </p:nvCxnSpPr>
        <p:spPr>
          <a:xfrm flipV="1">
            <a:off x="2520645" y="4553173"/>
            <a:ext cx="1329897" cy="41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062039-1C28-4AAA-8F96-C4114D8520C6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4890052" y="4087179"/>
            <a:ext cx="11862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3347A561-51F0-4284-A5EA-0C8AB2D1C690}"/>
              </a:ext>
            </a:extLst>
          </p:cNvPr>
          <p:cNvSpPr/>
          <p:nvPr/>
        </p:nvSpPr>
        <p:spPr>
          <a:xfrm rot="13639551">
            <a:off x="-175" y="3230383"/>
            <a:ext cx="1753907" cy="1649506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6B7AB0-AEE2-4C5E-9927-2B427284716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747036" y="4500114"/>
            <a:ext cx="3329251" cy="437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B42561-D79C-4666-8AD1-E0A429E7724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27718" y="3189759"/>
            <a:ext cx="3248569" cy="512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6A73ED7-5CA1-4F3D-BD4A-1FAF63553476}"/>
              </a:ext>
            </a:extLst>
          </p:cNvPr>
          <p:cNvSpPr/>
          <p:nvPr/>
        </p:nvSpPr>
        <p:spPr>
          <a:xfrm>
            <a:off x="8631844" y="3649199"/>
            <a:ext cx="1626239" cy="875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 2 pubertal status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1ACC20-9ED7-4DD2-8970-EB9B9A95ED36}"/>
              </a:ext>
            </a:extLst>
          </p:cNvPr>
          <p:cNvCxnSpPr>
            <a:stCxn id="4" idx="3"/>
            <a:endCxn id="28" idx="1"/>
          </p:cNvCxnSpPr>
          <p:nvPr/>
        </p:nvCxnSpPr>
        <p:spPr>
          <a:xfrm>
            <a:off x="7830194" y="4087179"/>
            <a:ext cx="8016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FA999FA-6D42-4980-AF6D-BC6EB0F531DF}"/>
              </a:ext>
            </a:extLst>
          </p:cNvPr>
          <p:cNvSpPr/>
          <p:nvPr/>
        </p:nvSpPr>
        <p:spPr>
          <a:xfrm>
            <a:off x="9444963" y="2184567"/>
            <a:ext cx="2474259" cy="67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Late Peer Stressors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AA40BFD-9B51-4CA0-A482-00EB31B653E0}"/>
              </a:ext>
            </a:extLst>
          </p:cNvPr>
          <p:cNvSpPr/>
          <p:nvPr/>
        </p:nvSpPr>
        <p:spPr>
          <a:xfrm>
            <a:off x="9444962" y="5546989"/>
            <a:ext cx="2474259" cy="67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Late Familial Stress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22C46E9-AAD9-4D16-9459-67C4E8D204DB}"/>
              </a:ext>
            </a:extLst>
          </p:cNvPr>
          <p:cNvCxnSpPr>
            <a:stCxn id="28" idx="0"/>
          </p:cNvCxnSpPr>
          <p:nvPr/>
        </p:nvCxnSpPr>
        <p:spPr>
          <a:xfrm flipV="1">
            <a:off x="9444964" y="2932043"/>
            <a:ext cx="1060697" cy="71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7452BEE-D33E-4689-A1CC-FA4FE97FA540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9444964" y="4525160"/>
            <a:ext cx="1237128" cy="1021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2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841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</vt:lpstr>
      <vt:lpstr>Mesh</vt:lpstr>
      <vt:lpstr>All the questions you ever wanted to ask, but did not have the data to answer</vt:lpstr>
      <vt:lpstr>Secondary Data: What is it good for?</vt:lpstr>
      <vt:lpstr>Longitudinal Research Questions</vt:lpstr>
      <vt:lpstr>NICHD-SECC</vt:lpstr>
      <vt:lpstr>Biopsychosocial &amp; Contextual Models</vt:lpstr>
      <vt:lpstr>Add Health Sample</vt:lpstr>
      <vt:lpstr>Add Health Design</vt:lpstr>
      <vt:lpstr>Add Health Variable Sets</vt:lpstr>
      <vt:lpstr>Partridge, T. (2000).  Familial and social stress, pubertal timing, and adolescent smoking: an epigenetic approach.  </vt:lpstr>
      <vt:lpstr>Integrating Broad Science and Narrow Science </vt:lpstr>
      <vt:lpstr>Findings from Michigan Foster Care Policy Study </vt:lpstr>
      <vt:lpstr>Impact of Michigan foster care policy on child outcomes</vt:lpstr>
      <vt:lpstr>Stacks &amp; Partridge, 2011  JIMH: INFANTS PLACED IN FOSTER CARE PRIOR TO THEIR FIRST BIRTHDAY: DIFFERENCES IN KIN AND NONKIN PLACEMENTS</vt:lpstr>
      <vt:lpstr>Differences in Child, Family,  &amp; Neighborhood Context</vt:lpstr>
      <vt:lpstr>Rigorous Theory Testing  </vt:lpstr>
      <vt:lpstr> Secondary Analysis of Substance Use Causal Processes  NIDA:RO1 DA10306 (Brian R. Flay, PI), 1/97-11/01 </vt:lpstr>
      <vt:lpstr>Colder et al., (2001) Health Psychology</vt:lpstr>
      <vt:lpstr>PowerPoint Presentation</vt:lpstr>
      <vt:lpstr>Repositories of Archival Data </vt:lpstr>
      <vt:lpstr>Considerations when using archival data</vt:lpstr>
      <vt:lpstr>Lessons from experience:  AKA I am old and have broken lots of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the questions you ever wanted to ask, but did not have the data to answer</dc:title>
  <dc:creator>Ty Partridge</dc:creator>
  <cp:lastModifiedBy>Ty Partridge</cp:lastModifiedBy>
  <cp:revision>10</cp:revision>
  <dcterms:created xsi:type="dcterms:W3CDTF">2019-11-19T21:04:39Z</dcterms:created>
  <dcterms:modified xsi:type="dcterms:W3CDTF">2019-11-21T15:48:16Z</dcterms:modified>
</cp:coreProperties>
</file>